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6" r:id="rId2"/>
    <p:sldId id="257" r:id="rId3"/>
    <p:sldId id="258" r:id="rId4"/>
    <p:sldId id="274" r:id="rId5"/>
    <p:sldId id="259" r:id="rId6"/>
    <p:sldId id="275" r:id="rId7"/>
    <p:sldId id="260" r:id="rId8"/>
    <p:sldId id="261" r:id="rId9"/>
    <p:sldId id="262" r:id="rId10"/>
    <p:sldId id="276" r:id="rId11"/>
    <p:sldId id="263" r:id="rId12"/>
    <p:sldId id="264" r:id="rId13"/>
    <p:sldId id="277" r:id="rId14"/>
    <p:sldId id="265" r:id="rId15"/>
    <p:sldId id="266" r:id="rId16"/>
    <p:sldId id="267" r:id="rId17"/>
    <p:sldId id="268" r:id="rId18"/>
    <p:sldId id="269" r:id="rId19"/>
    <p:sldId id="270" r:id="rId20"/>
    <p:sldId id="278" r:id="rId21"/>
    <p:sldId id="271" r:id="rId22"/>
    <p:sldId id="279" r:id="rId23"/>
    <p:sldId id="272" r:id="rId24"/>
    <p:sldId id="273" r:id="rId2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51181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72bf2270009e0857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df=97e8396e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实验原理与数据分析</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df=08ed520f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创新实验</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52.png"/><Relationship Id="rId4" Type="http://schemas.openxmlformats.org/officeDocument/2006/relationships/image" Target="../media/image51.png"/></Relationships>
</file>

<file path=ppt/slides/_rels/slide1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2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63.png"/><Relationship Id="rId4" Type="http://schemas.openxmlformats.org/officeDocument/2006/relationships/image" Target="../media/image62.png"/></Relationships>
</file>

<file path=ppt/slides/_rels/slide2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65.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 name="QB_6_BD.16_4#69303bc0f?colgroup=13,7,7,7,7,7&amp;vop=1&amp;pid=80c8cea1b&amp;color=0,0,0&amp;vtp=1&amp;bbb=1">
                <a:extLst>
                  <a:ext uri="{FF2B5EF4-FFF2-40B4-BE49-F238E27FC236}">
                    <a16:creationId xmlns:a16="http://schemas.microsoft.com/office/drawing/2014/main" id="{250E225F-4165-292F-80B0-04A3AF4C8BA2}"/>
                  </a:ext>
                </a:extLst>
              </p:cNvPr>
              <p:cNvGraphicFramePr>
                <a:graphicFrameLocks noGrp="1"/>
              </p:cNvGraphicFramePr>
              <p:nvPr>
                <p:extLst>
                  <p:ext uri="{D42A27DB-BD31-4B8C-83A1-F6EECF244321}">
                    <p14:modId xmlns:p14="http://schemas.microsoft.com/office/powerpoint/2010/main" val="1900659556"/>
                  </p:ext>
                </p:extLst>
              </p:nvPr>
            </p:nvGraphicFramePr>
            <p:xfrm>
              <a:off x="832104" y="1512000"/>
              <a:ext cx="10479024" cy="952311"/>
            </p:xfrm>
            <a:graphic>
              <a:graphicData uri="http://schemas.openxmlformats.org/drawingml/2006/table">
                <a:tbl>
                  <a:tblPr/>
                  <a:tblGrid>
                    <a:gridCol w="2615184">
                      <a:extLst>
                        <a:ext uri="{9D8B030D-6E8A-4147-A177-3AD203B41FA5}">
                          <a16:colId xmlns:a16="http://schemas.microsoft.com/office/drawing/2014/main" val="20000"/>
                        </a:ext>
                      </a:extLst>
                    </a:gridCol>
                    <a:gridCol w="1572768">
                      <a:extLst>
                        <a:ext uri="{9D8B030D-6E8A-4147-A177-3AD203B41FA5}">
                          <a16:colId xmlns:a16="http://schemas.microsoft.com/office/drawing/2014/main" val="20001"/>
                        </a:ext>
                      </a:extLst>
                    </a:gridCol>
                    <a:gridCol w="1572768">
                      <a:extLst>
                        <a:ext uri="{9D8B030D-6E8A-4147-A177-3AD203B41FA5}">
                          <a16:colId xmlns:a16="http://schemas.microsoft.com/office/drawing/2014/main" val="20002"/>
                        </a:ext>
                      </a:extLst>
                    </a:gridCol>
                    <a:gridCol w="1572768">
                      <a:extLst>
                        <a:ext uri="{9D8B030D-6E8A-4147-A177-3AD203B41FA5}">
                          <a16:colId xmlns:a16="http://schemas.microsoft.com/office/drawing/2014/main" val="20003"/>
                        </a:ext>
                      </a:extLst>
                    </a:gridCol>
                    <a:gridCol w="1572768">
                      <a:extLst>
                        <a:ext uri="{9D8B030D-6E8A-4147-A177-3AD203B41FA5}">
                          <a16:colId xmlns:a16="http://schemas.microsoft.com/office/drawing/2014/main" val="20004"/>
                        </a:ext>
                      </a:extLst>
                    </a:gridCol>
                    <a:gridCol w="1572768">
                      <a:extLst>
                        <a:ext uri="{9D8B030D-6E8A-4147-A177-3AD203B41FA5}">
                          <a16:colId xmlns:a16="http://schemas.microsoft.com/office/drawing/2014/main" val="20005"/>
                        </a:ext>
                      </a:extLst>
                    </a:gridCol>
                  </a:tblGrid>
                  <a:tr h="317437">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实验次数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7437">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h</m:t>
                              </m:r>
                              <m:r>
                                <a:rPr lang="en-US" altLang="zh-CN" sz="1400" b="0" i="0" spc="-100">
                                  <a:solidFill>
                                    <a:srgbClr val="000000"/>
                                  </a:solidFill>
                                  <a:latin typeface="Cambria Math" pitchFamily="34" charset="0"/>
                                  <a:ea typeface="Cambria Math" pitchFamily="34" charset="-122"/>
                                  <a:cs typeface="Cambria Math" pitchFamily="34" charset="-120"/>
                                </a:rPr>
                                <m:t>/</m:t>
                              </m:r>
                              <m:r>
                                <m:rPr>
                                  <m:sty m:val="p"/>
                                </m:rPr>
                                <a:rPr lang="en-US" altLang="zh-CN" sz="1400" b="0" i="0" spc="-10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7437">
                    <a:tc>
                      <a:txBody>
                        <a:bodyPr/>
                        <a:lstStyle/>
                        <a:p>
                          <a:pPr algn="ctr" latinLnBrk="1" hangingPunct="0">
                            <a:lnSpc>
                              <a:spcPts val="2100"/>
                            </a:lnSpc>
                          </a:pPr>
                          <a14:m>
                            <m:oMath xmlns:m="http://schemas.openxmlformats.org/officeDocument/2006/math">
                              <m:sSup>
                                <m:sSupPr>
                                  <m:ctrlPr>
                                    <a:rPr lang="en-US" altLang="zh-CN" sz="1400" b="0" i="1" spc="-100"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spc="-100">
                                      <a:solidFill>
                                        <a:srgbClr val="000000"/>
                                      </a:solidFill>
                                      <a:latin typeface="Cambria Math" pitchFamily="34" charset="0"/>
                                      <a:ea typeface="Cambria Math" pitchFamily="34" charset="-122"/>
                                      <a:cs typeface="Cambria Math" pitchFamily="34" charset="-120"/>
                                    </a:rPr>
                                    <m:t>𝑣</m:t>
                                  </m:r>
                                </m:e>
                                <m:sup>
                                  <m:r>
                                    <a:rPr lang="en-US" altLang="zh-CN" sz="1400" b="0" i="0" spc="-100">
                                      <a:solidFill>
                                        <a:srgbClr val="000000"/>
                                      </a:solidFill>
                                      <a:latin typeface="Cambria Math" pitchFamily="34" charset="0"/>
                                      <a:ea typeface="Cambria Math" pitchFamily="34" charset="-122"/>
                                      <a:cs typeface="Cambria Math" pitchFamily="34" charset="-120"/>
                                    </a:rPr>
                                    <m:t>2</m:t>
                                  </m:r>
                                </m:sup>
                              </m:sSup>
                              <m:r>
                                <a:rPr lang="en-US" altLang="zh-CN" sz="1400" b="0" i="0" spc="-100">
                                  <a:solidFill>
                                    <a:srgbClr val="000000"/>
                                  </a:solidFill>
                                  <a:latin typeface="Cambria Math" pitchFamily="34" charset="0"/>
                                  <a:ea typeface="Cambria Math" pitchFamily="34" charset="-122"/>
                                  <a:cs typeface="Cambria Math" pitchFamily="34" charset="-120"/>
                                </a:rPr>
                                <m:t>/(</m:t>
                              </m:r>
                              <m:sSup>
                                <m:sSupPr>
                                  <m:ctrlPr>
                                    <a:rPr lang="en-US" altLang="zh-CN" sz="14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400" b="0" i="0" spc="-100">
                                      <a:solidFill>
                                        <a:srgbClr val="000000"/>
                                      </a:solidFill>
                                      <a:latin typeface="Cambria Math" pitchFamily="34" charset="0"/>
                                      <a:ea typeface="Cambria Math" pitchFamily="34" charset="-122"/>
                                      <a:cs typeface="Cambria Math" pitchFamily="34" charset="-120"/>
                                    </a:rPr>
                                    <m:t>m</m:t>
                                  </m:r>
                                </m:e>
                                <m:sup>
                                  <m:r>
                                    <a:rPr lang="en-US" altLang="zh-CN" sz="1400" b="0" i="0" spc="-100">
                                      <a:solidFill>
                                        <a:srgbClr val="000000"/>
                                      </a:solidFill>
                                      <a:latin typeface="Cambria Math" pitchFamily="34" charset="0"/>
                                      <a:ea typeface="Cambria Math" pitchFamily="34" charset="-122"/>
                                      <a:cs typeface="Cambria Math" pitchFamily="34" charset="-120"/>
                                    </a:rPr>
                                    <m:t>2</m:t>
                                  </m:r>
                                </m:sup>
                              </m:sSup>
                              <m:r>
                                <a:rPr lang="en-US" altLang="zh-CN" sz="1400" b="0" i="0" spc="-100">
                                  <a:solidFill>
                                    <a:srgbClr val="000000"/>
                                  </a:solidFill>
                                  <a:latin typeface="Cambria Math" pitchFamily="34" charset="0"/>
                                  <a:ea typeface="Cambria Math" pitchFamily="34" charset="-122"/>
                                  <a:cs typeface="Cambria Math" pitchFamily="34" charset="-120"/>
                                </a:rPr>
                                <m:t>⋅</m:t>
                              </m:r>
                              <m:sSup>
                                <m:sSupPr>
                                  <m:ctrlPr>
                                    <a:rPr lang="en-US" altLang="zh-CN" sz="14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400" b="0" i="0" spc="-100">
                                      <a:solidFill>
                                        <a:srgbClr val="000000"/>
                                      </a:solidFill>
                                      <a:latin typeface="Cambria Math" pitchFamily="34" charset="0"/>
                                      <a:ea typeface="Cambria Math" pitchFamily="34" charset="-122"/>
                                      <a:cs typeface="Cambria Math" pitchFamily="34" charset="-120"/>
                                    </a:rPr>
                                    <m:t>s</m:t>
                                  </m:r>
                                </m:e>
                                <m:sup>
                                  <m:r>
                                    <a:rPr lang="en-US" altLang="zh-CN" sz="1400" b="0" i="0" spc="-100">
                                      <a:solidFill>
                                        <a:srgbClr val="000000"/>
                                      </a:solidFill>
                                      <a:latin typeface="Cambria Math" pitchFamily="34" charset="0"/>
                                      <a:ea typeface="Cambria Math" pitchFamily="34" charset="-122"/>
                                      <a:cs typeface="Cambria Math" pitchFamily="34" charset="-120"/>
                                    </a:rPr>
                                    <m:t>−2</m:t>
                                  </m:r>
                                </m:sup>
                              </m:sSup>
                              <m:r>
                                <a:rPr lang="en-US" altLang="zh-CN" sz="1400" b="0" i="0" spc="-10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3.52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5.50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7.45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9.40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p:graphicFrame>
            <p:nvGraphicFramePr>
              <p:cNvPr id="2" name="QB_6_BD.16_4#69303bc0f?colgroup=13,7,7,7,7,7&amp;vop=1&amp;pid=80c8cea1b&amp;color=0,0,0&amp;vtp=1&amp;bbb=1">
                <a:extLst>
                  <a:ext uri="{FF2B5EF4-FFF2-40B4-BE49-F238E27FC236}">
                    <a16:creationId xmlns:a16="http://schemas.microsoft.com/office/drawing/2014/main" id="{250E225F-4165-292F-80B0-04A3AF4C8BA2}"/>
                  </a:ext>
                </a:extLst>
              </p:cNvPr>
              <p:cNvGraphicFramePr>
                <a:graphicFrameLocks noGrp="1"/>
              </p:cNvGraphicFramePr>
              <p:nvPr>
                <p:extLst>
                  <p:ext uri="{D42A27DB-BD31-4B8C-83A1-F6EECF244321}">
                    <p14:modId xmlns:p14="http://schemas.microsoft.com/office/powerpoint/2010/main" val="1900659556"/>
                  </p:ext>
                </p:extLst>
              </p:nvPr>
            </p:nvGraphicFramePr>
            <p:xfrm>
              <a:off x="832104" y="1512000"/>
              <a:ext cx="10479024" cy="952311"/>
            </p:xfrm>
            <a:graphic>
              <a:graphicData uri="http://schemas.openxmlformats.org/drawingml/2006/table">
                <a:tbl>
                  <a:tblPr/>
                  <a:tblGrid>
                    <a:gridCol w="2615184">
                      <a:extLst>
                        <a:ext uri="{9D8B030D-6E8A-4147-A177-3AD203B41FA5}">
                          <a16:colId xmlns:a16="http://schemas.microsoft.com/office/drawing/2014/main" val="20000"/>
                        </a:ext>
                      </a:extLst>
                    </a:gridCol>
                    <a:gridCol w="1572768">
                      <a:extLst>
                        <a:ext uri="{9D8B030D-6E8A-4147-A177-3AD203B41FA5}">
                          <a16:colId xmlns:a16="http://schemas.microsoft.com/office/drawing/2014/main" val="20001"/>
                        </a:ext>
                      </a:extLst>
                    </a:gridCol>
                    <a:gridCol w="1572768">
                      <a:extLst>
                        <a:ext uri="{9D8B030D-6E8A-4147-A177-3AD203B41FA5}">
                          <a16:colId xmlns:a16="http://schemas.microsoft.com/office/drawing/2014/main" val="20002"/>
                        </a:ext>
                      </a:extLst>
                    </a:gridCol>
                    <a:gridCol w="1572768">
                      <a:extLst>
                        <a:ext uri="{9D8B030D-6E8A-4147-A177-3AD203B41FA5}">
                          <a16:colId xmlns:a16="http://schemas.microsoft.com/office/drawing/2014/main" val="20003"/>
                        </a:ext>
                      </a:extLst>
                    </a:gridCol>
                    <a:gridCol w="1572768">
                      <a:extLst>
                        <a:ext uri="{9D8B030D-6E8A-4147-A177-3AD203B41FA5}">
                          <a16:colId xmlns:a16="http://schemas.microsoft.com/office/drawing/2014/main" val="20004"/>
                        </a:ext>
                      </a:extLst>
                    </a:gridCol>
                    <a:gridCol w="1572768">
                      <a:extLst>
                        <a:ext uri="{9D8B030D-6E8A-4147-A177-3AD203B41FA5}">
                          <a16:colId xmlns:a16="http://schemas.microsoft.com/office/drawing/2014/main" val="20005"/>
                        </a:ext>
                      </a:extLst>
                    </a:gridCol>
                  </a:tblGrid>
                  <a:tr h="317437">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实验次数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743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stretch>
                            <a:fillRect l="-233" t="-100000" r="-301399" b="-116981"/>
                          </a:stretch>
                        </a:blipFill>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743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stretch>
                            <a:fillRect l="-233" t="-203846" r="-301399" b="-19231"/>
                          </a:stretch>
                        </a:blipFill>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3.52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5.50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7.45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9.40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mc:AlternateContent xmlns:mc="http://schemas.openxmlformats.org/markup-compatibility/2006">
        <mc:Choice xmlns:a14="http://schemas.microsoft.com/office/drawing/2010/main" Requires="a14">
          <p:sp>
            <p:nvSpPr>
              <p:cNvPr id="3" name="QB_6_AS.18_1#69303bc0f?vop=1&amp;pid=80c8cea1b&amp;color=0,0,0&amp;vtp=1&amp;bbb=1">
                <a:extLst>
                  <a:ext uri="{FF2B5EF4-FFF2-40B4-BE49-F238E27FC236}">
                    <a16:creationId xmlns:a16="http://schemas.microsoft.com/office/drawing/2014/main" id="{D741405E-FE61-F7BC-26EF-FB0225E9A4C7}"/>
                  </a:ext>
                </a:extLst>
              </p:cNvPr>
              <p:cNvSpPr/>
              <p:nvPr/>
            </p:nvSpPr>
            <p:spPr>
              <a:xfrm>
                <a:off x="832104" y="2603500"/>
                <a:ext cx="10533888" cy="536956"/>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【解析】重锤通过光电门的平均速度约等于瞬时速度，则重锤通过光电门的瞬时速度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num>
                      <m:den>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𝑡</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3" name="QB_6_AS.18_1#69303bc0f?vop=1&amp;pid=80c8cea1b&amp;color=0,0,0&amp;vtp=1&amp;bbb=1">
                <a:extLst>
                  <a:ext uri="{FF2B5EF4-FFF2-40B4-BE49-F238E27FC236}">
                    <a16:creationId xmlns:a16="http://schemas.microsoft.com/office/drawing/2014/main" id="{D741405E-FE61-F7BC-26EF-FB0225E9A4C7}"/>
                  </a:ext>
                </a:extLst>
              </p:cNvPr>
              <p:cNvSpPr>
                <a:spLocks noRot="1" noChangeAspect="1" noMove="1" noResize="1" noEditPoints="1" noAdjustHandles="1" noChangeArrowheads="1" noChangeShapeType="1" noTextEdit="1"/>
              </p:cNvSpPr>
              <p:nvPr/>
            </p:nvSpPr>
            <p:spPr>
              <a:xfrm>
                <a:off x="832104" y="2603500"/>
                <a:ext cx="10533888" cy="536956"/>
              </a:xfrm>
              <a:prstGeom prst="rect">
                <a:avLst/>
              </a:prstGeom>
              <a:blipFill>
                <a:blip r:embed="rId3"/>
                <a:stretch>
                  <a:fillRect l="-1389" b="-15909"/>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10584044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9_1#94e5a89bd?vop=1&amp;pid=80c8cea1b&amp;color=0,0,0&amp;vtp=1&amp;bt=1&amp;bbb=1&amp;hb=1"/>
              <p:cNvSpPr/>
              <p:nvPr/>
            </p:nvSpPr>
            <p:spPr>
              <a:xfrm>
                <a:off x="832104" y="150876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（3）绘制出的</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图像如图丙所示，可求出该直线的斜率为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𝑘</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i="0">
                    <a:solidFill>
                      <a:srgbClr val="000000"/>
                    </a:solidFill>
                    <a:latin typeface="SimSun" pitchFamily="34" charset="0"/>
                    <a:ea typeface="SimSun" pitchFamily="34" charset="-122"/>
                    <a:cs typeface="SimSun" pitchFamily="34" charset="-120"/>
                  </a:rPr>
                  <a:t>_</a:t>
                </a:r>
                <a:r>
                  <a:rPr lang="en-US" altLang="zh-CN" sz="1800" i="0" dirty="0">
                    <a:solidFill>
                      <a:srgbClr val="000000"/>
                    </a:solidFill>
                    <a:latin typeface="SimSun" pitchFamily="34" charset="0"/>
                    <a:ea typeface="SimSun" pitchFamily="34" charset="-122"/>
                    <a:cs typeface="SimSun" pitchFamily="34" charset="-120"/>
                  </a:rPr>
                  <a:t>_______________________</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err="1">
                    <a:solidFill>
                      <a:srgbClr val="000000"/>
                    </a:solidFill>
                    <a:latin typeface="微软雅黑" pitchFamily="34" charset="0"/>
                    <a:ea typeface="微软雅黑" pitchFamily="34" charset="-122"/>
                    <a:cs typeface="微软雅黑" pitchFamily="34" charset="-120"/>
                  </a:rPr>
                  <a:t>保留一位</a:t>
                </a:r>
                <a:endParaRPr lang="en-US" altLang="zh-CN" sz="1800" b="0" i="0" dirty="0">
                  <a:solidFill>
                    <a:srgbClr val="000000"/>
                  </a:solidFill>
                  <a:latin typeface="微软雅黑" pitchFamily="34" charset="0"/>
                  <a:ea typeface="微软雅黑" pitchFamily="34" charset="-122"/>
                  <a:cs typeface="微软雅黑" pitchFamily="34" charset="-120"/>
                </a:endParaRPr>
              </a:p>
              <a:p>
                <a:pPr latinLnBrk="1">
                  <a:lnSpc>
                    <a:spcPts val="3100"/>
                  </a:lnSpc>
                </a:pPr>
                <a:r>
                  <a:rPr lang="en-US" altLang="zh-CN" b="0" i="0" dirty="0" err="1">
                    <a:solidFill>
                      <a:srgbClr val="000000"/>
                    </a:solidFill>
                    <a:latin typeface="微软雅黑" pitchFamily="34" charset="0"/>
                    <a:ea typeface="微软雅黑" pitchFamily="34" charset="-122"/>
                    <a:cs typeface="微软雅黑" pitchFamily="34" charset="-120"/>
                  </a:rPr>
                  <a:t>小数</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2" name="QB_6_BD.19_1#94e5a89bd?vop=1&amp;pid=80c8cea1b&amp;color=0,0,0&amp;vtp=1&amp;bt=1&amp;bbb=1&amp;hb=1"/>
              <p:cNvSpPr>
                <a:spLocks noRot="1" noChangeAspect="1" noMove="1" noResize="1" noEditPoints="1" noAdjustHandles="1" noChangeArrowheads="1" noChangeShapeType="1" noTextEdit="1"/>
              </p:cNvSpPr>
              <p:nvPr/>
            </p:nvSpPr>
            <p:spPr>
              <a:xfrm>
                <a:off x="832104" y="1508760"/>
                <a:ext cx="10533888" cy="773430"/>
              </a:xfrm>
              <a:prstGeom prst="rect">
                <a:avLst/>
              </a:prstGeom>
              <a:blipFill>
                <a:blip r:embed="rId3"/>
                <a:stretch>
                  <a:fillRect l="-1389" r="-1331" b="-182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20_1#94e5a89bd.blank?vop=1&amp;pid=80c8cea1b&amp;color=0,0,0&amp;vpa=7&amp;vtp=1&amp;bbb=1"/>
              <p:cNvSpPr/>
              <p:nvPr/>
            </p:nvSpPr>
            <p:spPr>
              <a:xfrm>
                <a:off x="7484587" y="1551686"/>
                <a:ext cx="2657475" cy="268605"/>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19.6</m:t>
                    </m:r>
                  </m:oMath>
                </a14:m>
                <a:r>
                  <a:rPr lang="en-US" altLang="zh-CN"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19.0∼20.6</m:t>
                    </m:r>
                  </m:oMath>
                </a14:m>
                <a:r>
                  <a:rPr lang="en-US" altLang="zh-CN" b="0" i="0" dirty="0">
                    <a:solidFill>
                      <a:srgbClr val="FF0000"/>
                    </a:solidFill>
                    <a:latin typeface="微软雅黑" pitchFamily="34" charset="0"/>
                    <a:ea typeface="微软雅黑" pitchFamily="34" charset="-122"/>
                    <a:cs typeface="微软雅黑" pitchFamily="34" charset="-120"/>
                  </a:rPr>
                  <a:t>均可）</a:t>
                </a:r>
                <a:endParaRPr lang="en-US" altLang="zh-CN" sz="100" dirty="0">
                  <a:solidFill>
                    <a:srgbClr val="FF0000"/>
                  </a:solidFill>
                </a:endParaRPr>
              </a:p>
            </p:txBody>
          </p:sp>
        </mc:Choice>
        <mc:Fallback>
          <p:sp>
            <p:nvSpPr>
              <p:cNvPr id="3" name="QB_6_AN.20_1#94e5a89bd.blank?vop=1&amp;pid=80c8cea1b&amp;color=0,0,0&amp;vpa=7&amp;vtp=1&amp;bbb=1"/>
              <p:cNvSpPr>
                <a:spLocks noRot="1" noChangeAspect="1" noMove="1" noResize="1" noEditPoints="1" noAdjustHandles="1" noChangeArrowheads="1" noChangeShapeType="1" noTextEdit="1"/>
              </p:cNvSpPr>
              <p:nvPr/>
            </p:nvSpPr>
            <p:spPr>
              <a:xfrm>
                <a:off x="7484587" y="1551686"/>
                <a:ext cx="2657475" cy="268605"/>
              </a:xfrm>
              <a:prstGeom prst="rect">
                <a:avLst/>
              </a:prstGeom>
              <a:blipFill>
                <a:blip r:embed="rId4"/>
                <a:stretch>
                  <a:fillRect l="-229" t="-34091" r="-2294" b="-5000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21_1#94e5a89bd?vop=1&amp;pid=80c8cea1b&amp;color=0,0,0&amp;vtp=1&amp;bbb=1"/>
              <p:cNvSpPr/>
              <p:nvPr/>
            </p:nvSpPr>
            <p:spPr>
              <a:xfrm>
                <a:off x="832104" y="2292985"/>
                <a:ext cx="10533888" cy="535559"/>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图像斜率为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𝑘</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9.40</m:t>
                        </m:r>
                      </m:num>
                      <m:den>
                        <m:r>
                          <a:rPr lang="en-US" altLang="zh-CN" sz="1800" b="0" i="0">
                            <a:solidFill>
                              <a:srgbClr val="000000"/>
                            </a:solidFill>
                            <a:latin typeface="Cambria Math" pitchFamily="34" charset="0"/>
                            <a:ea typeface="Cambria Math" pitchFamily="34" charset="-122"/>
                            <a:cs typeface="Cambria Math" pitchFamily="34" charset="-120"/>
                          </a:rPr>
                          <m:t>0.5−0.02</m:t>
                        </m:r>
                      </m:den>
                    </m:f>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m</m:t>
                    </m:r>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≈19.6</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m</m:t>
                    </m:r>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4" name="QB_6_AS.21_1#94e5a89bd?vop=1&amp;pid=80c8cea1b&amp;color=0,0,0&amp;vtp=1&amp;bbb=1"/>
              <p:cNvSpPr>
                <a:spLocks noRot="1" noChangeAspect="1" noMove="1" noResize="1" noEditPoints="1" noAdjustHandles="1" noChangeArrowheads="1" noChangeShapeType="1" noTextEdit="1"/>
              </p:cNvSpPr>
              <p:nvPr/>
            </p:nvSpPr>
            <p:spPr>
              <a:xfrm>
                <a:off x="832104" y="2292985"/>
                <a:ext cx="10533888" cy="535559"/>
              </a:xfrm>
              <a:prstGeom prst="rect">
                <a:avLst/>
              </a:prstGeom>
              <a:blipFill>
                <a:blip r:embed="rId5"/>
                <a:stretch>
                  <a:fillRect l="-1389" b="-1590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BD.22_1#7a66a1af7?vop=1&amp;pid=80c8cea1b&amp;color=0,0,0&amp;vtp=1&amp;bbb=1&amp;hb=1"/>
              <p:cNvSpPr/>
              <p:nvPr/>
            </p:nvSpPr>
            <p:spPr>
              <a:xfrm>
                <a:off x="832104" y="2838894"/>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（4）某同学发现，所绘制出的</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图像并不过坐标原点</a:t>
                </a:r>
                <a:r>
                  <a:rPr lang="en-US" altLang="zh-CN" sz="1800" b="0" i="0">
                    <a:solidFill>
                      <a:srgbClr val="000000"/>
                    </a:solidFill>
                    <a:latin typeface="微软雅黑" pitchFamily="34" charset="0"/>
                    <a:ea typeface="微软雅黑" pitchFamily="34" charset="-122"/>
                    <a:cs typeface="微软雅黑" pitchFamily="34" charset="-120"/>
                  </a:rPr>
                  <a:t>，主要原因可能是</a:t>
                </a:r>
                <a:r>
                  <a:rPr lang="en-US" altLang="zh-CN" sz="1800" i="0">
                    <a:solidFill>
                      <a:srgbClr val="000000"/>
                    </a:solidFill>
                    <a:latin typeface="SimSun" pitchFamily="34" charset="0"/>
                    <a:ea typeface="SimSun" pitchFamily="34" charset="-122"/>
                    <a:cs typeface="SimSun" pitchFamily="34" charset="-120"/>
                  </a:rPr>
                  <a:t>_________________________</a:t>
                </a:r>
                <a:endParaRPr lang="en-US" altLang="zh-CN" sz="1800" i="0" dirty="0">
                  <a:solidFill>
                    <a:srgbClr val="000000"/>
                  </a:solidFill>
                  <a:latin typeface="SimSun" pitchFamily="34" charset="0"/>
                  <a:ea typeface="SimSun" pitchFamily="34" charset="-122"/>
                  <a:cs typeface="SimSun" pitchFamily="34" charset="-120"/>
                </a:endParaRPr>
              </a:p>
              <a:p>
                <a:pPr latinLnBrk="1">
                  <a:lnSpc>
                    <a:spcPts val="3100"/>
                  </a:lnSpc>
                </a:pPr>
                <a:r>
                  <a:rPr lang="en-US" altLang="zh-CN" i="0" dirty="0">
                    <a:solidFill>
                      <a:srgbClr val="000000"/>
                    </a:solidFill>
                    <a:latin typeface="SimSun" pitchFamily="34" charset="0"/>
                    <a:ea typeface="SimSun" pitchFamily="34" charset="-122"/>
                    <a:cs typeface="SimSun" pitchFamily="34" charset="-120"/>
                  </a:rPr>
                  <a:t>___________________</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5" name="QB_6_BD.22_1#7a66a1af7?vop=1&amp;pid=80c8cea1b&amp;color=0,0,0&amp;vtp=1&amp;bbb=1&amp;hb=1"/>
              <p:cNvSpPr>
                <a:spLocks noRot="1" noChangeAspect="1" noMove="1" noResize="1" noEditPoints="1" noAdjustHandles="1" noChangeArrowheads="1" noChangeShapeType="1" noTextEdit="1"/>
              </p:cNvSpPr>
              <p:nvPr/>
            </p:nvSpPr>
            <p:spPr>
              <a:xfrm>
                <a:off x="832104" y="2838894"/>
                <a:ext cx="10533888" cy="770255"/>
              </a:xfrm>
              <a:prstGeom prst="rect">
                <a:avLst/>
              </a:prstGeom>
              <a:blipFill>
                <a:blip r:embed="rId6"/>
                <a:stretch>
                  <a:fillRect l="-1389" r="-1157" b="-182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23_1#7a66a1af7.blank?vop=1&amp;pid=80c8cea1b&amp;color=0,0,0&amp;vpa=8&amp;vtp=1&amp;bbb=1&amp;hb=1"/>
              <p:cNvSpPr/>
              <p:nvPr/>
            </p:nvSpPr>
            <p:spPr>
              <a:xfrm>
                <a:off x="832104" y="2808414"/>
                <a:ext cx="10531904" cy="773430"/>
              </a:xfrm>
              <a:prstGeom prst="rect">
                <a:avLst/>
              </a:prstGeom>
              <a:noFill/>
              <a:ln/>
            </p:spPr>
            <p:txBody>
              <a:bodyPr wrap="none" lIns="0" tIns="0" rIns="0" bIns="0" rtlCol="0" anchor="t"/>
              <a:lstStyle/>
              <a:p>
                <a:pPr latinLnBrk="1">
                  <a:lnSpc>
                    <a:spcPts val="3300"/>
                  </a:lnSpc>
                </a:pPr>
                <a:r>
                  <a:rPr lang="en-US" altLang="zh-CN" b="0" i="0">
                    <a:solidFill>
                      <a:srgbClr val="FF0000"/>
                    </a:solidFill>
                    <a:latin typeface="SimSun" panose="02010600030101010101" pitchFamily="2" charset="-122"/>
                    <a:ea typeface="微软雅黑" pitchFamily="34" charset="-122"/>
                    <a:cs typeface="微软雅黑" pitchFamily="34" charset="-120"/>
                  </a:rPr>
                  <a:t>                                                                    </a:t>
                </a:r>
                <a:r>
                  <a:rPr lang="en-US" altLang="zh-CN" b="0" i="0">
                    <a:solidFill>
                      <a:srgbClr val="FF0000"/>
                    </a:solidFill>
                    <a:latin typeface="微软雅黑" pitchFamily="34" charset="0"/>
                    <a:ea typeface="微软雅黑" pitchFamily="34" charset="-122"/>
                    <a:cs typeface="微软雅黑" pitchFamily="34" charset="-120"/>
                  </a:rPr>
                  <a:t>高度</a:t>
                </a: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h</m:t>
                    </m:r>
                  </m:oMath>
                </a14:m>
                <a:r>
                  <a:rPr lang="en-US" altLang="zh-CN" b="0" i="0">
                    <a:solidFill>
                      <a:srgbClr val="FF0000"/>
                    </a:solidFill>
                    <a:latin typeface="微软雅黑" pitchFamily="34" charset="0"/>
                    <a:ea typeface="微软雅黑" pitchFamily="34" charset="-122"/>
                    <a:cs typeface="微软雅黑" pitchFamily="34" charset="-120"/>
                  </a:rPr>
                  <a:t>测量带来的误差</a:t>
                </a:r>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a:t>
                </a:r>
                <a:r>
                  <a:rPr lang="en-US" altLang="zh-CN" b="0" i="0" dirty="0">
                    <a:solidFill>
                      <a:srgbClr val="FF0000"/>
                    </a:solidFill>
                    <a:latin typeface="微软雅黑" pitchFamily="34" charset="0"/>
                    <a:ea typeface="微软雅黑" pitchFamily="34" charset="-122"/>
                    <a:cs typeface="微软雅黑" pitchFamily="34" charset="-120"/>
                  </a:rPr>
                  <a:t>或其他正确表述）</a:t>
                </a:r>
                <a:endParaRPr lang="en-US" altLang="zh-CN" dirty="0">
                  <a:solidFill>
                    <a:srgbClr val="FF0000"/>
                  </a:solidFill>
                </a:endParaRPr>
              </a:p>
            </p:txBody>
          </p:sp>
        </mc:Choice>
        <mc:Fallback>
          <p:sp>
            <p:nvSpPr>
              <p:cNvPr id="6" name="QB_6_AN.23_1#7a66a1af7.blank?vop=1&amp;pid=80c8cea1b&amp;color=0,0,0&amp;vpa=8&amp;vtp=1&amp;bbb=1&amp;hb=1"/>
              <p:cNvSpPr>
                <a:spLocks noRot="1" noChangeAspect="1" noMove="1" noResize="1" noEditPoints="1" noAdjustHandles="1" noChangeArrowheads="1" noChangeShapeType="1" noTextEdit="1"/>
              </p:cNvSpPr>
              <p:nvPr/>
            </p:nvSpPr>
            <p:spPr>
              <a:xfrm>
                <a:off x="832104" y="2808414"/>
                <a:ext cx="10531904" cy="773430"/>
              </a:xfrm>
              <a:prstGeom prst="rect">
                <a:avLst/>
              </a:prstGeom>
              <a:blipFill>
                <a:blip r:embed="rId7"/>
                <a:stretch>
                  <a:fillRect l="-1390" b="-1732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S.24_1#7a66a1af7?vop=1&amp;pid=80c8cea1b&amp;color=0,0,0&amp;vtp=1&amp;bbb=1"/>
              <p:cNvSpPr/>
              <p:nvPr/>
            </p:nvSpPr>
            <p:spPr>
              <a:xfrm>
                <a:off x="832104" y="3662552"/>
                <a:ext cx="10533888" cy="363284"/>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【解析】所绘制出的</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图像并不过坐标原点，主要原因可能是高度</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测量带来的误差.</a:t>
                </a:r>
                <a:endParaRPr lang="en-US" altLang="zh-CN" sz="1800" dirty="0">
                  <a:solidFill>
                    <a:srgbClr val="000000"/>
                  </a:solidFill>
                </a:endParaRPr>
              </a:p>
            </p:txBody>
          </p:sp>
        </mc:Choice>
        <mc:Fallback>
          <p:sp>
            <p:nvSpPr>
              <p:cNvPr id="7" name="QB_6_AS.24_1#7a66a1af7?vop=1&amp;pid=80c8cea1b&amp;color=0,0,0&amp;vtp=1&amp;bbb=1"/>
              <p:cNvSpPr>
                <a:spLocks noRot="1" noChangeAspect="1" noMove="1" noResize="1" noEditPoints="1" noAdjustHandles="1" noChangeArrowheads="1" noChangeShapeType="1" noTextEdit="1"/>
              </p:cNvSpPr>
              <p:nvPr/>
            </p:nvSpPr>
            <p:spPr>
              <a:xfrm>
                <a:off x="832104" y="3662552"/>
                <a:ext cx="10533888" cy="363284"/>
              </a:xfrm>
              <a:prstGeom prst="rect">
                <a:avLst/>
              </a:prstGeom>
              <a:blipFill>
                <a:blip r:embed="rId8"/>
                <a:stretch>
                  <a:fillRect l="-1389" b="-389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 calcmode="lin" valueType="num">
                                      <p:cBhvr additive="base">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pic>
        <p:nvPicPr>
          <p:cNvPr id="2" name="QO_5_BD.25_1#c5b32d893?iti=6&amp;htil=4&amp;vop=1&amp;pid=08ed520f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83496" y="2422717"/>
            <a:ext cx="1655064" cy="18836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25_2#c5b32d893?iti=6&amp;htil=4&amp;vop=1&amp;pid=08ed520f3&amp;color=0,0,0&amp;vtp=1"/>
          <p:cNvSpPr/>
          <p:nvPr/>
        </p:nvSpPr>
        <p:spPr>
          <a:xfrm>
            <a:off x="10370534" y="4433381"/>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mc:AlternateContent xmlns:mc="http://schemas.openxmlformats.org/markup-compatibility/2006">
        <mc:Choice xmlns:a14="http://schemas.microsoft.com/office/drawing/2010/main" Requires="a14">
          <p:sp>
            <p:nvSpPr>
              <p:cNvPr id="4" name="QO_5_BD.25_3#c5b32d893?htil=4&amp;vop=1&amp;pid=08ed520f3&amp;color=0,0,0&amp;vtp=1&amp;bt=1&amp;bbb=1&amp;hb=1"/>
              <p:cNvSpPr/>
              <p:nvPr/>
            </p:nvSpPr>
            <p:spPr>
              <a:xfrm>
                <a:off x="827992" y="1512000"/>
                <a:ext cx="10536017"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某同学用如图甲所示的装置来验证机械能守恒定律.已知小球的质量为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，小球的直径为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，当地的重力</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加速度为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BD.25_3#c5b32d893?htil=4&amp;vop=1&amp;pid=08ed520f3&amp;color=0,0,0&amp;vtp=1&amp;bt=1&amp;bbb=1&amp;hb=1"/>
              <p:cNvSpPr>
                <a:spLocks noRot="1" noChangeAspect="1" noMove="1" noResize="1" noEditPoints="1" noAdjustHandles="1" noChangeArrowheads="1" noChangeShapeType="1" noTextEdit="1"/>
              </p:cNvSpPr>
              <p:nvPr/>
            </p:nvSpPr>
            <p:spPr>
              <a:xfrm>
                <a:off x="827992" y="1512000"/>
                <a:ext cx="10536017" cy="773430"/>
              </a:xfrm>
              <a:prstGeom prst="rect">
                <a:avLst/>
              </a:prstGeom>
              <a:blipFill>
                <a:blip r:embed="rId4"/>
                <a:stretch>
                  <a:fillRect l="-1389" r="-1389" b="-18110"/>
                </a:stretch>
              </a:blipFill>
              <a:ln/>
            </p:spPr>
            <p:txBody>
              <a:bodyPr/>
              <a:lstStyle/>
              <a:p>
                <a:r>
                  <a:rPr lang="zh-CN" altLang="en-US">
                    <a:noFill/>
                  </a:rPr>
                  <a:t> </a:t>
                </a:r>
              </a:p>
            </p:txBody>
          </p:sp>
        </mc:Fallback>
      </mc:AlternateContent>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26_1#81afa5bcc?iti=7&amp;htil=5&amp;vop=1&amp;pid=c5b32d893&amp;color=0,0,0&amp;tib=255,255,255&amp;vtp=1" descr="preencoded.png">
            <a:extLst>
              <a:ext uri="{FF2B5EF4-FFF2-40B4-BE49-F238E27FC236}">
                <a16:creationId xmlns:a16="http://schemas.microsoft.com/office/drawing/2014/main" id="{B71A0107-7255-1F47-1815-9055AAB535D9}"/>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0789920" y="2419985"/>
            <a:ext cx="548640" cy="13898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26_2#81afa5bcc?iti=7&amp;htil=5&amp;vop=1&amp;pid=c5b32d893&amp;color=0,0,0&amp;vtp=1">
            <a:extLst>
              <a:ext uri="{FF2B5EF4-FFF2-40B4-BE49-F238E27FC236}">
                <a16:creationId xmlns:a16="http://schemas.microsoft.com/office/drawing/2014/main" id="{E9768F48-4A83-E94B-AE70-1F32C333C783}"/>
              </a:ext>
            </a:extLst>
          </p:cNvPr>
          <p:cNvSpPr/>
          <p:nvPr/>
        </p:nvSpPr>
        <p:spPr>
          <a:xfrm>
            <a:off x="10923746" y="3936873"/>
            <a:ext cx="280987" cy="367665"/>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solidFill>
                <a:srgbClr val="000000"/>
              </a:solidFill>
            </a:endParaRPr>
          </a:p>
        </p:txBody>
      </p:sp>
      <mc:AlternateContent xmlns:mc="http://schemas.openxmlformats.org/markup-compatibility/2006">
        <mc:Choice xmlns:a14="http://schemas.microsoft.com/office/drawing/2010/main" Requires="a14">
          <p:sp>
            <p:nvSpPr>
              <p:cNvPr id="4" name="QB_6_BD.26_3#81afa5bcc?htil=5&amp;vop=1&amp;pid=c5b32d893&amp;color=0,0,0&amp;vtp=1&amp;bbb=1&amp;hb=1">
                <a:extLst>
                  <a:ext uri="{FF2B5EF4-FFF2-40B4-BE49-F238E27FC236}">
                    <a16:creationId xmlns:a16="http://schemas.microsoft.com/office/drawing/2014/main" id="{43C1935F-C8A2-2442-F4D8-57AD2C8CE179}"/>
                  </a:ext>
                </a:extLst>
              </p:cNvPr>
              <p:cNvSpPr/>
              <p:nvPr/>
            </p:nvSpPr>
            <p:spPr>
              <a:xfrm>
                <a:off x="827992" y="1512000"/>
                <a:ext cx="10536017"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（1）为测量绳长</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，将小球竖直悬挂，将刻度尺零刻度线刚好对齐传感器处细绳的悬点</a:t>
                </a:r>
                <a:r>
                  <a:rPr lang="en-US" altLang="zh-CN" sz="1800" b="0" i="0">
                    <a:solidFill>
                      <a:srgbClr val="000000"/>
                    </a:solidFill>
                    <a:latin typeface="微软雅黑" pitchFamily="34" charset="0"/>
                    <a:ea typeface="微软雅黑" pitchFamily="34" charset="-122"/>
                    <a:cs typeface="微软雅黑" pitchFamily="34" charset="-120"/>
                  </a:rPr>
                  <a:t>，测出悬点到小</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球</a:t>
                </a:r>
                <a:r>
                  <a:rPr lang="en-US" altLang="zh-CN" b="0" i="0" dirty="0">
                    <a:solidFill>
                      <a:srgbClr val="000000"/>
                    </a:solidFill>
                    <a:latin typeface="微软雅黑" pitchFamily="34" charset="0"/>
                    <a:ea typeface="微软雅黑" pitchFamily="34" charset="-122"/>
                    <a:cs typeface="微软雅黑" pitchFamily="34" charset="-120"/>
                  </a:rPr>
                  <a:t>“上沿”的距离，如图乙所示，则绳长</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𝐿</m:t>
                    </m:r>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i="0">
                    <a:solidFill>
                      <a:srgbClr val="000000"/>
                    </a:solidFill>
                    <a:latin typeface="SimSun" pitchFamily="34" charset="0"/>
                    <a:ea typeface="SimSun" pitchFamily="34" charset="-122"/>
                    <a:cs typeface="SimSun" pitchFamily="34" charset="-120"/>
                  </a:rPr>
                  <a:t>_</a:t>
                </a:r>
                <a:r>
                  <a:rPr lang="en-US" altLang="zh-CN" i="0" dirty="0">
                    <a:solidFill>
                      <a:srgbClr val="000000"/>
                    </a:solidFill>
                    <a:latin typeface="SimSun" pitchFamily="34" charset="0"/>
                    <a:ea typeface="SimSun" pitchFamily="34" charset="-122"/>
                    <a:cs typeface="SimSun" pitchFamily="34" charset="-120"/>
                  </a:rPr>
                  <a:t>__________________________</a:t>
                </a:r>
                <a14:m>
                  <m:oMath xmlns:m="http://schemas.openxmlformats.org/officeDocument/2006/math">
                    <m:r>
                      <m:rPr>
                        <m:sty m:val="p"/>
                      </m:rPr>
                      <a:rPr lang="en-US" altLang="zh-CN" b="0" i="0" smtClean="0">
                        <a:solidFill>
                          <a:srgbClr val="000000"/>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4" name="QB_6_BD.26_3#81afa5bcc?htil=5&amp;vop=1&amp;pid=c5b32d893&amp;color=0,0,0&amp;vtp=1&amp;bbb=1&amp;hb=1">
                <a:extLst>
                  <a:ext uri="{FF2B5EF4-FFF2-40B4-BE49-F238E27FC236}">
                    <a16:creationId xmlns:a16="http://schemas.microsoft.com/office/drawing/2014/main" id="{43C1935F-C8A2-2442-F4D8-57AD2C8CE179}"/>
                  </a:ext>
                </a:extLst>
              </p:cNvPr>
              <p:cNvSpPr>
                <a:spLocks noRot="1" noChangeAspect="1" noMove="1" noResize="1" noEditPoints="1" noAdjustHandles="1" noChangeArrowheads="1" noChangeShapeType="1" noTextEdit="1"/>
              </p:cNvSpPr>
              <p:nvPr/>
            </p:nvSpPr>
            <p:spPr>
              <a:xfrm>
                <a:off x="827992" y="1512000"/>
                <a:ext cx="10536017" cy="770255"/>
              </a:xfrm>
              <a:prstGeom prst="rect">
                <a:avLst/>
              </a:prstGeom>
              <a:blipFill>
                <a:blip r:embed="rId3"/>
                <a:stretch>
                  <a:fillRect l="-1389" b="-1904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28_1#81afa5bcc?htil=5&amp;vop=1&amp;pid=c5b32d893&amp;color=0,0,0&amp;vtp=1&amp;bbb=1&amp;hb=1">
                <a:extLst>
                  <a:ext uri="{FF2B5EF4-FFF2-40B4-BE49-F238E27FC236}">
                    <a16:creationId xmlns:a16="http://schemas.microsoft.com/office/drawing/2014/main" id="{E2672B05-9F09-A7F3-F5AD-EDE8475BF975}"/>
                  </a:ext>
                </a:extLst>
              </p:cNvPr>
              <p:cNvSpPr/>
              <p:nvPr/>
            </p:nvSpPr>
            <p:spPr>
              <a:xfrm>
                <a:off x="827992" y="4312285"/>
                <a:ext cx="10536017"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【解析】刻度尺的分度值为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1</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mm</m:t>
                    </m:r>
                  </m:oMath>
                </a14:m>
                <a:r>
                  <a:rPr lang="en-US" altLang="zh-CN" sz="1800" b="0" i="0" dirty="0">
                    <a:solidFill>
                      <a:srgbClr val="000000"/>
                    </a:solidFill>
                    <a:latin typeface="微软雅黑" pitchFamily="34" charset="0"/>
                    <a:ea typeface="微软雅黑" pitchFamily="34" charset="-122"/>
                    <a:cs typeface="微软雅黑" pitchFamily="34" charset="-120"/>
                  </a:rPr>
                  <a:t>，读数时要估读1位</a:t>
                </a:r>
                <a:r>
                  <a:rPr lang="en-US" altLang="zh-CN" sz="1800" b="0" i="0">
                    <a:solidFill>
                      <a:srgbClr val="000000"/>
                    </a:solidFill>
                    <a:latin typeface="微软雅黑" pitchFamily="34" charset="0"/>
                    <a:ea typeface="微软雅黑" pitchFamily="34" charset="-122"/>
                    <a:cs typeface="微软雅黑" pitchFamily="34" charset="-120"/>
                  </a:rPr>
                  <a:t>，则绳长为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𝐿</m:t>
                    </m:r>
                    <m:r>
                      <a:rPr lang="en-US" altLang="zh-CN" sz="1800" b="0" i="0" smtClean="0">
                        <a:solidFill>
                          <a:srgbClr val="000000"/>
                        </a:solidFill>
                        <a:latin typeface="Cambria Math" pitchFamily="34" charset="0"/>
                        <a:ea typeface="Cambria Math" pitchFamily="34" charset="-122"/>
                        <a:cs typeface="Cambria Math" pitchFamily="34" charset="-120"/>
                      </a:rPr>
                      <m:t>=36.50</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（提醒</a:t>
                </a:r>
                <a:r>
                  <a:rPr lang="en-US" altLang="zh-CN" sz="1800" b="0" i="0">
                    <a:solidFill>
                      <a:srgbClr val="00A0AF"/>
                    </a:solidFill>
                    <a:latin typeface="微软雅黑" pitchFamily="34" charset="0"/>
                    <a:ea typeface="楷体" pitchFamily="34" charset="-122"/>
                    <a:cs typeface="微软雅黑" pitchFamily="34" charset="-120"/>
                  </a:rPr>
                  <a:t>：读数需估读到分度</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值下一位</a:t>
                </a:r>
                <a:r>
                  <a:rPr lang="en-US" altLang="zh-CN" b="0" i="0" dirty="0">
                    <a:solidFill>
                      <a:srgbClr val="00A0AF"/>
                    </a:solidFill>
                    <a:latin typeface="微软雅黑" pitchFamily="34" charset="0"/>
                    <a:ea typeface="楷体" pitchFamily="34" charset="-122"/>
                    <a:cs typeface="微软雅黑" pitchFamily="34" charset="-120"/>
                  </a:rPr>
                  <a:t>，避免漏估读）</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5" name="QB_6_AS.28_1#81afa5bcc?htil=5&amp;vop=1&amp;pid=c5b32d893&amp;color=0,0,0&amp;vtp=1&amp;bbb=1&amp;hb=1">
                <a:extLst>
                  <a:ext uri="{FF2B5EF4-FFF2-40B4-BE49-F238E27FC236}">
                    <a16:creationId xmlns:a16="http://schemas.microsoft.com/office/drawing/2014/main" id="{E2672B05-9F09-A7F3-F5AD-EDE8475BF975}"/>
                  </a:ext>
                </a:extLst>
              </p:cNvPr>
              <p:cNvSpPr>
                <a:spLocks noRot="1" noChangeAspect="1" noMove="1" noResize="1" noEditPoints="1" noAdjustHandles="1" noChangeArrowheads="1" noChangeShapeType="1" noTextEdit="1"/>
              </p:cNvSpPr>
              <p:nvPr/>
            </p:nvSpPr>
            <p:spPr>
              <a:xfrm>
                <a:off x="827992" y="4312285"/>
                <a:ext cx="10536017" cy="770255"/>
              </a:xfrm>
              <a:prstGeom prst="rect">
                <a:avLst/>
              </a:prstGeom>
              <a:blipFill>
                <a:blip r:embed="rId4"/>
                <a:stretch>
                  <a:fillRect l="-1389" r="-926"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27_1#81afa5bcc.blank?vop=1&amp;pid=c5b32d893&amp;color=0,0,0&amp;vpa=9&amp;vtp=1&amp;bbb=1">
                <a:extLst>
                  <a:ext uri="{FF2B5EF4-FFF2-40B4-BE49-F238E27FC236}">
                    <a16:creationId xmlns:a16="http://schemas.microsoft.com/office/drawing/2014/main" id="{30375966-9DB0-5928-F797-CDA19F15761B}"/>
                  </a:ext>
                </a:extLst>
              </p:cNvPr>
              <p:cNvSpPr/>
              <p:nvPr/>
            </p:nvSpPr>
            <p:spPr>
              <a:xfrm>
                <a:off x="5310235" y="1956689"/>
                <a:ext cx="3038475" cy="268605"/>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36.50</m:t>
                    </m:r>
                  </m:oMath>
                </a14:m>
                <a:r>
                  <a:rPr lang="en-US" altLang="zh-CN"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36.48∼36.52</m:t>
                    </m:r>
                  </m:oMath>
                </a14:m>
                <a:r>
                  <a:rPr lang="en-US" altLang="zh-CN" b="0" i="0" dirty="0">
                    <a:solidFill>
                      <a:srgbClr val="FF0000"/>
                    </a:solidFill>
                    <a:latin typeface="微软雅黑" pitchFamily="34" charset="0"/>
                    <a:ea typeface="微软雅黑" pitchFamily="34" charset="-122"/>
                    <a:cs typeface="微软雅黑" pitchFamily="34" charset="-120"/>
                  </a:rPr>
                  <a:t>均可）</a:t>
                </a:r>
                <a:endParaRPr lang="en-US" altLang="zh-CN" sz="100" dirty="0">
                  <a:solidFill>
                    <a:srgbClr val="FF0000"/>
                  </a:solidFill>
                </a:endParaRPr>
              </a:p>
            </p:txBody>
          </p:sp>
        </mc:Choice>
        <mc:Fallback>
          <p:sp>
            <p:nvSpPr>
              <p:cNvPr id="6" name="QB_6_AN.27_1#81afa5bcc.blank?vop=1&amp;pid=c5b32d893&amp;color=0,0,0&amp;vpa=9&amp;vtp=1&amp;bbb=1">
                <a:extLst>
                  <a:ext uri="{FF2B5EF4-FFF2-40B4-BE49-F238E27FC236}">
                    <a16:creationId xmlns:a16="http://schemas.microsoft.com/office/drawing/2014/main" id="{30375966-9DB0-5928-F797-CDA19F15761B}"/>
                  </a:ext>
                </a:extLst>
              </p:cNvPr>
              <p:cNvSpPr>
                <a:spLocks noRot="1" noChangeAspect="1" noMove="1" noResize="1" noEditPoints="1" noAdjustHandles="1" noChangeArrowheads="1" noChangeShapeType="1" noTextEdit="1"/>
              </p:cNvSpPr>
              <p:nvPr/>
            </p:nvSpPr>
            <p:spPr>
              <a:xfrm>
                <a:off x="5310235" y="1956689"/>
                <a:ext cx="3038475" cy="268605"/>
              </a:xfrm>
              <a:prstGeom prst="rect">
                <a:avLst/>
              </a:prstGeom>
              <a:blipFill>
                <a:blip r:embed="rId5"/>
                <a:stretch>
                  <a:fillRect l="-200" t="-34091" r="-2004" b="-50000"/>
                </a:stretch>
              </a:blipFill>
              <a:ln/>
            </p:spPr>
            <p:txBody>
              <a:bodyPr/>
              <a:lstStyle/>
              <a:p>
                <a:r>
                  <a:rPr lang="zh-CN" altLang="en-US">
                    <a:noFill/>
                  </a:rPr>
                  <a:t> </a:t>
                </a:r>
              </a:p>
            </p:txBody>
          </p:sp>
        </mc:Fallback>
      </mc:AlternateContent>
      <p:sp>
        <p:nvSpPr>
          <p:cNvPr id="7" name="QB_6_AS.28_1#81afa5bcc?htil=5&amp;vop=1&amp;pid=c5b32d893&amp;color=0,0,0&amp;vtp=1&amp;bbb=1&amp;hb=1&amp;uw=1">
            <a:extLst>
              <a:ext uri="{FF2B5EF4-FFF2-40B4-BE49-F238E27FC236}">
                <a16:creationId xmlns:a16="http://schemas.microsoft.com/office/drawing/2014/main" id="{C9B4EA6B-C577-C4BB-8A01-19DC90A98CC4}"/>
              </a:ext>
            </a:extLst>
          </p:cNvPr>
          <p:cNvSpPr/>
          <p:nvPr/>
        </p:nvSpPr>
        <p:spPr>
          <a:xfrm>
            <a:off x="6549342" y="4312062"/>
            <a:ext cx="6858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8" name="QB_6_AS.28_1#81afa5bcc?htil=5&amp;vop=1&amp;pid=c5b32d893&amp;color=0,0,0&amp;vtp=1&amp;bbb=1&amp;hb=1&amp;uw=1">
            <a:extLst>
              <a:ext uri="{FF2B5EF4-FFF2-40B4-BE49-F238E27FC236}">
                <a16:creationId xmlns:a16="http://schemas.microsoft.com/office/drawing/2014/main" id="{88284B10-56FA-742D-CEB6-E54268DF9598}"/>
              </a:ext>
            </a:extLst>
          </p:cNvPr>
          <p:cNvSpPr/>
          <p:nvPr/>
        </p:nvSpPr>
        <p:spPr>
          <a:xfrm>
            <a:off x="7235142" y="4312062"/>
            <a:ext cx="1322388"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extLst>
      <p:ext uri="{BB962C8B-B14F-4D97-AF65-F5344CB8AC3E}">
        <p14:creationId xmlns:p14="http://schemas.microsoft.com/office/powerpoint/2010/main" val="341157225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bg/>
                                          </p:spTgt>
                                        </p:tgtEl>
                                        <p:attrNameLst>
                                          <p:attrName>style.visibility</p:attrName>
                                        </p:attrNameLst>
                                      </p:cBhvr>
                                      <p:to>
                                        <p:strVal val="visible"/>
                                      </p:to>
                                    </p:set>
                                    <p:anim calcmode="lin" valueType="num">
                                      <p:cBhvr additive="base">
                                        <p:cTn id="2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7">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xEl>
                                              <p:pRg st="0" end="0"/>
                                            </p:txEl>
                                          </p:spTgt>
                                        </p:tgtEl>
                                        <p:attrNameLst>
                                          <p:attrName>style.visibility</p:attrName>
                                        </p:attrNameLst>
                                      </p:cBhvr>
                                      <p:to>
                                        <p:strVal val="visible"/>
                                      </p:to>
                                    </p:set>
                                    <p:anim calcmode="lin" valueType="num">
                                      <p:cBhvr additive="base">
                                        <p:cTn id="3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bg/>
                                          </p:spTgt>
                                        </p:tgtEl>
                                        <p:attrNameLst>
                                          <p:attrName>style.visibility</p:attrName>
                                        </p:attrNameLst>
                                      </p:cBhvr>
                                      <p:to>
                                        <p:strVal val="visible"/>
                                      </p:to>
                                    </p:set>
                                    <p:anim calcmode="lin" valueType="num">
                                      <p:cBhvr additive="base">
                                        <p:cTn id="3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8">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8">
                                            <p:txEl>
                                              <p:pRg st="0" end="0"/>
                                            </p:txEl>
                                          </p:spTgt>
                                        </p:tgtEl>
                                        <p:attrNameLst>
                                          <p:attrName>style.visibility</p:attrName>
                                        </p:attrNameLst>
                                      </p:cBhvr>
                                      <p:to>
                                        <p:strVal val="visible"/>
                                      </p:to>
                                    </p:set>
                                    <p:anim calcmode="lin" valueType="num">
                                      <p:cBhvr additive="base">
                                        <p:cTn id="4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P spid="8"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9_1#1a47e8f69?vop=1&amp;pid=c5b32d893&amp;color=0,0,0&amp;vtp=1&amp;bt=1&amp;bbb=1&amp;hb=1"/>
              <p:cNvSpPr/>
              <p:nvPr/>
            </p:nvSpPr>
            <p:spPr>
              <a:xfrm>
                <a:off x="832104" y="1512000"/>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（2）调整光电门位置使其正对小球球心，然后将小球拉至细绳与竖直方向的夹角为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的位置后</a:t>
                </a:r>
                <a:r>
                  <a:rPr lang="en-US" altLang="zh-CN" sz="1800" b="0" i="0">
                    <a:solidFill>
                      <a:srgbClr val="000000"/>
                    </a:solidFill>
                    <a:latin typeface="微软雅黑" pitchFamily="34" charset="0"/>
                    <a:ea typeface="微软雅黑" pitchFamily="34" charset="-122"/>
                    <a:cs typeface="微软雅黑" pitchFamily="34" charset="-120"/>
                  </a:rPr>
                  <a:t>，由静止</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释放</a:t>
                </a:r>
                <a:r>
                  <a:rPr lang="en-US" altLang="zh-CN" sz="1800" b="0" i="0" dirty="0">
                    <a:solidFill>
                      <a:srgbClr val="000000"/>
                    </a:solidFill>
                    <a:latin typeface="微软雅黑" pitchFamily="34" charset="0"/>
                    <a:ea typeface="微软雅黑" pitchFamily="34" charset="-122"/>
                    <a:cs typeface="微软雅黑" pitchFamily="34" charset="-120"/>
                  </a:rPr>
                  <a:t>，当小球摆至最低点时，通过光电门的时间为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，则小球通过光电门时的速度大小</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𝑣</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i="0">
                    <a:solidFill>
                      <a:srgbClr val="000000"/>
                    </a:solidFill>
                    <a:latin typeface="SimSun" pitchFamily="34" charset="0"/>
                    <a:ea typeface="SimSun" pitchFamily="34" charset="-122"/>
                    <a:cs typeface="SimSun" pitchFamily="34" charset="-120"/>
                  </a:rPr>
                  <a:t>_</a:t>
                </a:r>
                <a:r>
                  <a:rPr lang="en-US" altLang="zh-CN" sz="1800" i="0" dirty="0">
                    <a:solidFill>
                      <a:srgbClr val="000000"/>
                    </a:solidFill>
                    <a:latin typeface="SimSun" pitchFamily="34" charset="0"/>
                    <a:ea typeface="SimSun" pitchFamily="34" charset="-122"/>
                    <a:cs typeface="SimSun" pitchFamily="34" charset="-120"/>
                  </a:rPr>
                  <a:t>_</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err="1">
                    <a:solidFill>
                      <a:srgbClr val="000000"/>
                    </a:solidFill>
                    <a:latin typeface="微软雅黑" pitchFamily="34" charset="0"/>
                    <a:ea typeface="微软雅黑" pitchFamily="34" charset="-122"/>
                    <a:cs typeface="微软雅黑" pitchFamily="34" charset="-120"/>
                  </a:rPr>
                  <a:t>用题中所给</a:t>
                </a:r>
                <a:endParaRPr lang="en-US" altLang="zh-CN" sz="1800" b="0" i="0" dirty="0">
                  <a:solidFill>
                    <a:srgbClr val="000000"/>
                  </a:solidFill>
                  <a:latin typeface="微软雅黑" pitchFamily="34" charset="0"/>
                  <a:ea typeface="微软雅黑" pitchFamily="34" charset="-122"/>
                  <a:cs typeface="微软雅黑" pitchFamily="34" charset="-120"/>
                </a:endParaRPr>
              </a:p>
              <a:p>
                <a:pPr latinLnBrk="1">
                  <a:lnSpc>
                    <a:spcPts val="3100"/>
                  </a:lnSpc>
                </a:pPr>
                <a:r>
                  <a:rPr lang="en-US" altLang="zh-CN" b="0" i="0" dirty="0" err="1">
                    <a:solidFill>
                      <a:srgbClr val="000000"/>
                    </a:solidFill>
                    <a:latin typeface="微软雅黑" pitchFamily="34" charset="0"/>
                    <a:ea typeface="微软雅黑" pitchFamily="34" charset="-122"/>
                    <a:cs typeface="微软雅黑" pitchFamily="34" charset="-120"/>
                  </a:rPr>
                  <a:t>字母表示</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2" name="QB_6_BD.29_1#1a47e8f69?vop=1&amp;pid=c5b32d893&amp;color=0,0,0&amp;vtp=1&amp;bt=1&amp;bbb=1&amp;hb=1"/>
              <p:cNvSpPr>
                <a:spLocks noRot="1" noChangeAspect="1" noMove="1" noResize="1" noEditPoints="1" noAdjustHandles="1" noChangeArrowheads="1" noChangeShapeType="1" noTextEdit="1"/>
              </p:cNvSpPr>
              <p:nvPr/>
            </p:nvSpPr>
            <p:spPr>
              <a:xfrm>
                <a:off x="832104" y="1512000"/>
                <a:ext cx="10533888" cy="1192530"/>
              </a:xfrm>
              <a:prstGeom prst="rect">
                <a:avLst/>
              </a:prstGeom>
              <a:blipFill>
                <a:blip r:embed="rId3"/>
                <a:stretch>
                  <a:fillRect l="-1389" r="-1389" b="-1173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30_1#1a47e8f69.blank?vop=1&amp;pid=c5b32d893&amp;color=0,0,0&amp;vpa=10&amp;vtp=1&amp;bbb=1&amp;rh=31.11"/>
              <p:cNvSpPr/>
              <p:nvPr/>
            </p:nvSpPr>
            <p:spPr>
              <a:xfrm>
                <a:off x="9756584" y="1857820"/>
                <a:ext cx="229108" cy="395097"/>
              </a:xfrm>
              <a:prstGeom prst="rect">
                <a:avLst/>
              </a:prstGeom>
              <a:noFill/>
              <a:ln/>
            </p:spPr>
            <p:txBody>
              <a:bodyPr wrap="none" lIns="0" tIns="0" rIns="0" bIns="0" rtlCol="0" anchor="t"/>
              <a:lstStyle/>
              <a:p>
                <a:pPr algn="ctr" latinLnBrk="1">
                  <a:lnSpc>
                    <a:spcPts val="3200"/>
                  </a:lnSpc>
                </a:pPr>
                <a14:m>
                  <m:oMath xmlns:m="http://schemas.openxmlformats.org/officeDocument/2006/math">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𝑑</m:t>
                        </m:r>
                      </m:num>
                      <m:den>
                        <m:r>
                          <a:rPr lang="en-US" altLang="zh-CN" b="0" i="0">
                            <a:solidFill>
                              <a:srgbClr val="FF0000"/>
                            </a:solidFill>
                            <a:latin typeface="Cambria Math" pitchFamily="34" charset="0"/>
                            <a:ea typeface="Cambria Math" pitchFamily="34" charset="-122"/>
                            <a:cs typeface="Cambria Math" pitchFamily="34" charset="-120"/>
                          </a:rPr>
                          <m:t>𝑡</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B_6_AN.30_1#1a47e8f69.blank?vop=1&amp;pid=c5b32d893&amp;color=0,0,0&amp;vpa=10&amp;vtp=1&amp;bbb=1&amp;rh=31.11"/>
              <p:cNvSpPr>
                <a:spLocks noRot="1" noChangeAspect="1" noMove="1" noResize="1" noEditPoints="1" noAdjustHandles="1" noChangeArrowheads="1" noChangeShapeType="1" noTextEdit="1"/>
              </p:cNvSpPr>
              <p:nvPr/>
            </p:nvSpPr>
            <p:spPr>
              <a:xfrm>
                <a:off x="9756584" y="1857820"/>
                <a:ext cx="229108" cy="395097"/>
              </a:xfrm>
              <a:prstGeom prst="rect">
                <a:avLst/>
              </a:prstGeom>
              <a:blipFill>
                <a:blip r:embed="rId4"/>
                <a:stretch>
                  <a:fillRect b="-1538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31_1#1a47e8f69?vop=1&amp;pid=c5b32d893&amp;color=0,0,0&amp;vtp=1&amp;bbb=1&amp;hb=1"/>
              <p:cNvSpPr/>
              <p:nvPr/>
            </p:nvSpPr>
            <p:spPr>
              <a:xfrm>
                <a:off x="832104" y="2707831"/>
                <a:ext cx="10533888" cy="795655"/>
              </a:xfrm>
              <a:prstGeom prst="rect">
                <a:avLst/>
              </a:prstGeom>
              <a:noFill/>
              <a:ln/>
            </p:spPr>
            <p:txBody>
              <a:bodyPr wrap="none" lIns="0" tIns="0" rIns="0" bIns="0" rtlCol="0" anchor="t"/>
              <a:lstStyle/>
              <a:p>
                <a:pPr algn="l" latinLnBrk="1">
                  <a:lnSpc>
                    <a:spcPts val="3500"/>
                  </a:lnSpc>
                </a:pP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解析】小球通过光电门时的速度大小为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𝑣</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num>
                      <m:den>
                        <m:r>
                          <a:rPr lang="en-US" altLang="zh-CN" sz="1800" b="0" i="0">
                            <a:solidFill>
                              <a:srgbClr val="000000"/>
                            </a:solidFill>
                            <a:latin typeface="Cambria Math" pitchFamily="34" charset="0"/>
                            <a:ea typeface="Cambria Math" pitchFamily="34" charset="-122"/>
                            <a:cs typeface="Cambria Math" pitchFamily="34" charset="-120"/>
                          </a:rPr>
                          <m:t>𝑡</m:t>
                        </m:r>
                      </m:den>
                    </m:f>
                  </m:oMath>
                </a14:m>
                <a:r>
                  <a:rPr lang="en-US" altLang="zh-CN" sz="1800" b="0" i="0" dirty="0">
                    <a:solidFill>
                      <a:srgbClr val="00A0AF"/>
                    </a:solidFill>
                    <a:latin typeface="微软雅黑" pitchFamily="34" charset="0"/>
                    <a:ea typeface="楷体" pitchFamily="34" charset="-122"/>
                    <a:cs typeface="微软雅黑" pitchFamily="34" charset="-120"/>
                  </a:rPr>
                  <a:t>（点拨：光电门测的是小球直径的通过时间，直接用</a:t>
                </a: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𝑑</m:t>
                    </m:r>
                  </m:oMath>
                </a14:m>
                <a:r>
                  <a:rPr lang="en-US" altLang="zh-CN" sz="1800" b="0" i="0" dirty="0">
                    <a:solidFill>
                      <a:srgbClr val="00A0AF"/>
                    </a:solidFill>
                    <a:latin typeface="微软雅黑" pitchFamily="34" charset="0"/>
                    <a:ea typeface="楷体" pitchFamily="34" charset="-122"/>
                    <a:cs typeface="微软雅黑" pitchFamily="34" charset="-120"/>
                  </a:rPr>
                  <a:t>与</a:t>
                </a: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endParaRPr lang="en-US" altLang="zh-CN" sz="100" b="0" i="0" kern="0" spc="-99900">
                  <a:solidFill>
                    <a:srgbClr val="FFFFFF"/>
                  </a:solidFill>
                  <a:latin typeface="微软雅黑" pitchFamily="34" charset="0"/>
                  <a:ea typeface="楷体" pitchFamily="34" charset="-122"/>
                  <a:cs typeface="微软雅黑" pitchFamily="34" charset="-120"/>
                </a:endParaRP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计算</a:t>
                </a:r>
                <a:r>
                  <a:rPr lang="en-US" altLang="zh-CN" b="0" i="0" dirty="0">
                    <a:solidFill>
                      <a:srgbClr val="00A0AF"/>
                    </a:solidFill>
                    <a:latin typeface="微软雅黑" pitchFamily="34" charset="0"/>
                    <a:ea typeface="楷体"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a:t>
                </a:r>
                <a:endParaRPr lang="en-US" altLang="zh-CN" dirty="0">
                  <a:solidFill>
                    <a:srgbClr val="000000"/>
                  </a:solidFill>
                </a:endParaRPr>
              </a:p>
            </p:txBody>
          </p:sp>
        </mc:Choice>
        <mc:Fallback>
          <p:sp>
            <p:nvSpPr>
              <p:cNvPr id="4" name="QB_6_AS.31_1#1a47e8f69?vop=1&amp;pid=c5b32d893&amp;color=0,0,0&amp;vtp=1&amp;bbb=1&amp;hb=1"/>
              <p:cNvSpPr>
                <a:spLocks noRot="1" noChangeAspect="1" noMove="1" noResize="1" noEditPoints="1" noAdjustHandles="1" noChangeArrowheads="1" noChangeShapeType="1" noTextEdit="1"/>
              </p:cNvSpPr>
              <p:nvPr/>
            </p:nvSpPr>
            <p:spPr>
              <a:xfrm>
                <a:off x="832104" y="2707831"/>
                <a:ext cx="10533888" cy="795655"/>
              </a:xfrm>
              <a:prstGeom prst="rect">
                <a:avLst/>
              </a:prstGeom>
              <a:blipFill>
                <a:blip r:embed="rId5"/>
                <a:stretch>
                  <a:fillRect l="-1389" b="-1755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BD.32_1#29422b365?vop=1&amp;pid=c5b32d893&amp;color=0,0,0&amp;vtp=1&amp;bbb=1&amp;hb=1"/>
              <p:cNvSpPr/>
              <p:nvPr/>
            </p:nvSpPr>
            <p:spPr>
              <a:xfrm>
                <a:off x="832104" y="3558540"/>
                <a:ext cx="10533888" cy="977646"/>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（3）若小球由静止释放到摆至最低点的过程中机械能守恒，则应满足的关系式为</a:t>
                </a:r>
              </a:p>
              <a:p>
                <a:pPr latinLnBrk="1">
                  <a:lnSpc>
                    <a:spcPts val="5200"/>
                  </a:lnSpc>
                </a:pPr>
                <a:r>
                  <a:rPr lang="en-US" altLang="zh-CN" i="0">
                    <a:solidFill>
                      <a:srgbClr val="000000"/>
                    </a:solidFill>
                    <a:latin typeface="SimSun" pitchFamily="34" charset="0"/>
                    <a:ea typeface="SimSun" pitchFamily="34" charset="-122"/>
                    <a:cs typeface="SimSun" pitchFamily="34" charset="-120"/>
                  </a:rPr>
                  <a:t>_</a:t>
                </a:r>
                <a:r>
                  <a:rPr kumimoji="0" lang="en-US" altLang="zh-CN" sz="2950" b="0" i="0" u="sng" strike="noStrike" kern="0" cap="none" spc="-99900" normalizeH="0" baseline="0" noProof="0">
                    <a:ln>
                      <a:noFill/>
                    </a:ln>
                    <a:solidFill>
                      <a:srgbClr val="FF00FF"/>
                    </a:solidFill>
                    <a:effectLst/>
                    <a:uLnTx/>
                    <a:uFill>
                      <a:solidFill>
                        <a:srgbClr val="00A0AF"/>
                      </a:solidFill>
                    </a:uFill>
                    <a:latin typeface="SimSun" panose="02010600030101010101" pitchFamily="2" charset="-122"/>
                    <a:ea typeface="微软雅黑" pitchFamily="34" charset="-122"/>
                    <a:cs typeface="微软雅黑" pitchFamily="34" charset="-120"/>
                  </a:rPr>
                  <a:t> </a:t>
                </a:r>
                <a:r>
                  <a:rPr lang="en-US" altLang="zh-CN" i="0" dirty="0">
                    <a:solidFill>
                      <a:srgbClr val="000000"/>
                    </a:solidFill>
                    <a:latin typeface="SimSun" pitchFamily="34" charset="0"/>
                    <a:ea typeface="SimSun" pitchFamily="34" charset="-122"/>
                    <a:cs typeface="SimSun" pitchFamily="34" charset="-120"/>
                  </a:rPr>
                  <a:t>______________________</a:t>
                </a:r>
                <a:r>
                  <a:rPr lang="en-US" altLang="zh-CN" b="0" i="0" dirty="0">
                    <a:solidFill>
                      <a:srgbClr val="000000"/>
                    </a:solidFill>
                    <a:latin typeface="微软雅黑" pitchFamily="34" charset="0"/>
                    <a:ea typeface="微软雅黑" pitchFamily="34" charset="-122"/>
                    <a:cs typeface="微软雅黑" pitchFamily="34" charset="-120"/>
                  </a:rPr>
                  <a:t>（用</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𝑔</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𝜃</m:t>
                    </m:r>
                  </m:oMath>
                </a14:m>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𝐿</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𝑑</m:t>
                    </m:r>
                  </m:oMath>
                </a14:m>
                <a:r>
                  <a:rPr lang="en-US" altLang="zh-CN"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表示）.</a:t>
                </a:r>
                <a:endParaRPr lang="en-US" altLang="zh-CN" dirty="0">
                  <a:solidFill>
                    <a:srgbClr val="000000"/>
                  </a:solidFill>
                </a:endParaRPr>
              </a:p>
            </p:txBody>
          </p:sp>
        </mc:Choice>
        <mc:Fallback>
          <p:sp>
            <p:nvSpPr>
              <p:cNvPr id="5" name="QB_6_BD.32_1#29422b365?vop=1&amp;pid=c5b32d893&amp;color=0,0,0&amp;vtp=1&amp;bbb=1&amp;hb=1"/>
              <p:cNvSpPr>
                <a:spLocks noRot="1" noChangeAspect="1" noMove="1" noResize="1" noEditPoints="1" noAdjustHandles="1" noChangeArrowheads="1" noChangeShapeType="1" noTextEdit="1"/>
              </p:cNvSpPr>
              <p:nvPr/>
            </p:nvSpPr>
            <p:spPr>
              <a:xfrm>
                <a:off x="832104" y="3558540"/>
                <a:ext cx="10533888" cy="977646"/>
              </a:xfrm>
              <a:prstGeom prst="rect">
                <a:avLst/>
              </a:prstGeom>
              <a:blipFill>
                <a:blip r:embed="rId6"/>
                <a:stretch>
                  <a:fillRect l="-1389" b="-1375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33_1#29422b365.blank?vop=1&amp;pid=c5b32d893&amp;color=0,0,0&amp;vpa=11&amp;vtp=1&amp;bbb=1&amp;rh=33.67504"/>
              <p:cNvSpPr/>
              <p:nvPr/>
            </p:nvSpPr>
            <p:spPr>
              <a:xfrm>
                <a:off x="836866" y="4045965"/>
                <a:ext cx="2624836" cy="427673"/>
              </a:xfrm>
              <a:prstGeom prst="rect">
                <a:avLst/>
              </a:prstGeom>
              <a:noFill/>
              <a:ln/>
            </p:spPr>
            <p:txBody>
              <a:bodyPr wrap="none" lIns="0" tIns="0" rIns="0" bIns="0" rtlCol="0" anchor="t"/>
              <a:lstStyle/>
              <a:p>
                <a:pPr algn="ctr" latinLnBrk="1">
                  <a:lnSpc>
                    <a:spcPts val="3400"/>
                  </a:lnSpc>
                </a:pP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𝑔</m:t>
                    </m:r>
                    <m:r>
                      <a:rPr lang="en-US" altLang="zh-CN" b="0" i="0" smtClean="0">
                        <a:solidFill>
                          <a:srgbClr val="FF0000"/>
                        </a:solidFill>
                        <a:latin typeface="Cambria Math" pitchFamily="34" charset="0"/>
                        <a:ea typeface="Cambria Math" pitchFamily="34" charset="-122"/>
                        <a:cs typeface="Cambria Math" pitchFamily="34" charset="-120"/>
                      </a:rPr>
                      <m:t>(</m:t>
                    </m:r>
                    <m:r>
                      <a:rPr lang="en-US" altLang="zh-CN" b="0" i="0" smtClean="0">
                        <a:solidFill>
                          <a:srgbClr val="FF0000"/>
                        </a:solidFill>
                        <a:latin typeface="Cambria Math" pitchFamily="34" charset="0"/>
                        <a:ea typeface="Cambria Math" pitchFamily="34" charset="-122"/>
                        <a:cs typeface="Cambria Math" pitchFamily="34" charset="-120"/>
                      </a:rPr>
                      <m:t>𝐿</m:t>
                    </m:r>
                    <m:r>
                      <a:rPr lang="en-US" altLang="zh-CN" b="0" i="0" smtClean="0">
                        <a:solidFill>
                          <a:srgbClr val="FF0000"/>
                        </a:solidFill>
                        <a:latin typeface="Cambria Math" pitchFamily="34" charset="0"/>
                        <a:ea typeface="Cambria Math" pitchFamily="34" charset="-122"/>
                        <a:cs typeface="Cambria Math" pitchFamily="34" charset="-120"/>
                      </a:rPr>
                      <m:t>+</m:t>
                    </m:r>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𝑑</m:t>
                        </m:r>
                      </m:num>
                      <m:den>
                        <m:r>
                          <a:rPr lang="en-US" altLang="zh-CN" b="0" i="0">
                            <a:solidFill>
                              <a:srgbClr val="FF0000"/>
                            </a:solidFill>
                            <a:latin typeface="Cambria Math" pitchFamily="34" charset="0"/>
                            <a:ea typeface="Cambria Math" pitchFamily="34" charset="-122"/>
                            <a:cs typeface="Cambria Math" pitchFamily="34" charset="-120"/>
                          </a:rPr>
                          <m:t>2</m:t>
                        </m:r>
                      </m:den>
                    </m:f>
                    <m:r>
                      <a:rPr lang="en-US" altLang="zh-CN" b="0" i="0" smtClean="0">
                        <a:solidFill>
                          <a:srgbClr val="FF0000"/>
                        </a:solidFill>
                        <a:latin typeface="Cambria Math" pitchFamily="34" charset="0"/>
                        <a:ea typeface="Cambria Math" pitchFamily="34" charset="-122"/>
                        <a:cs typeface="Cambria Math" pitchFamily="34" charset="-120"/>
                      </a:rPr>
                      <m:t>)(1−</m:t>
                    </m:r>
                    <m:r>
                      <m:rPr>
                        <m:sty m:val="p"/>
                      </m:rPr>
                      <a:rPr lang="en-US" altLang="zh-CN" b="0" i="0" smtClean="0">
                        <a:solidFill>
                          <a:srgbClr val="FF0000"/>
                        </a:solidFill>
                        <a:latin typeface="Cambria Math" pitchFamily="34" charset="0"/>
                        <a:ea typeface="Cambria Math" pitchFamily="34" charset="-122"/>
                        <a:cs typeface="Cambria Math" pitchFamily="34" charset="-120"/>
                      </a:rPr>
                      <m:t>cos</m:t>
                    </m:r>
                    <m:r>
                      <m:rPr>
                        <m:nor/>
                      </m:rPr>
                      <a:rPr lang="en-US" altLang="zh-CN" b="0" i="0" smtClean="0">
                        <a:solidFill>
                          <a:srgbClr val="FF0000"/>
                        </a:solidFill>
                        <a:latin typeface="Cambria Math" pitchFamily="34" charset="0"/>
                        <a:ea typeface="Cambria Math" pitchFamily="34" charset="-122"/>
                        <a:cs typeface="Cambria Math" pitchFamily="34" charset="-120"/>
                      </a:rPr>
                      <m:t> </m:t>
                    </m:r>
                    <m:r>
                      <a:rPr lang="en-US" altLang="zh-CN" b="0" i="0" smtClean="0">
                        <a:solidFill>
                          <a:srgbClr val="FF0000"/>
                        </a:solidFill>
                        <a:latin typeface="Cambria Math" pitchFamily="34" charset="0"/>
                        <a:ea typeface="Cambria Math" pitchFamily="34" charset="-122"/>
                        <a:cs typeface="Cambria Math" pitchFamily="34" charset="-120"/>
                      </a:rPr>
                      <m:t>𝜃</m:t>
                    </m:r>
                    <m:r>
                      <a:rPr lang="en-US" altLang="zh-CN" b="0" i="0" smtClean="0">
                        <a:solidFill>
                          <a:srgbClr val="FF0000"/>
                        </a:solidFill>
                        <a:latin typeface="Cambria Math" pitchFamily="34" charset="0"/>
                        <a:ea typeface="Cambria Math" pitchFamily="34" charset="-122"/>
                        <a:cs typeface="Cambria Math" pitchFamily="34" charset="-120"/>
                      </a:rPr>
                      <m:t>)=</m:t>
                    </m:r>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sSup>
                          <m:sSup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b="0" i="0">
                                <a:solidFill>
                                  <a:srgbClr val="FF0000"/>
                                </a:solidFill>
                                <a:latin typeface="Cambria Math" pitchFamily="34" charset="0"/>
                                <a:ea typeface="Cambria Math" pitchFamily="34" charset="-122"/>
                                <a:cs typeface="Cambria Math" pitchFamily="34" charset="-120"/>
                              </a:rPr>
                              <m:t>𝑑</m:t>
                            </m:r>
                          </m:e>
                          <m:sup>
                            <m:r>
                              <a:rPr lang="en-US" altLang="zh-CN" b="0" i="0">
                                <a:solidFill>
                                  <a:srgbClr val="FF0000"/>
                                </a:solidFill>
                                <a:latin typeface="Cambria Math" pitchFamily="34" charset="0"/>
                                <a:ea typeface="Cambria Math" pitchFamily="34" charset="-122"/>
                                <a:cs typeface="Cambria Math" pitchFamily="34" charset="-120"/>
                              </a:rPr>
                              <m:t>2</m:t>
                            </m:r>
                          </m:sup>
                        </m:sSup>
                      </m:num>
                      <m:den>
                        <m:r>
                          <a:rPr lang="en-US" altLang="zh-CN" b="0" i="0">
                            <a:solidFill>
                              <a:srgbClr val="FF0000"/>
                            </a:solidFill>
                            <a:latin typeface="Cambria Math" pitchFamily="34" charset="0"/>
                            <a:ea typeface="Cambria Math" pitchFamily="34" charset="-122"/>
                            <a:cs typeface="Cambria Math" pitchFamily="34" charset="-120"/>
                          </a:rPr>
                          <m:t>2</m:t>
                        </m:r>
                        <m:sSup>
                          <m:sSup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b="0" i="0">
                                <a:solidFill>
                                  <a:srgbClr val="FF0000"/>
                                </a:solidFill>
                                <a:latin typeface="Cambria Math" pitchFamily="34" charset="0"/>
                                <a:ea typeface="Cambria Math" pitchFamily="34" charset="-122"/>
                                <a:cs typeface="Cambria Math" pitchFamily="34" charset="-120"/>
                              </a:rPr>
                              <m:t>𝑡</m:t>
                            </m:r>
                          </m:e>
                          <m:sup>
                            <m:r>
                              <a:rPr lang="en-US" altLang="zh-CN" b="0" i="0">
                                <a:solidFill>
                                  <a:srgbClr val="FF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6" name="QB_6_AN.33_1#29422b365.blank?vop=1&amp;pid=c5b32d893&amp;color=0,0,0&amp;vpa=11&amp;vtp=1&amp;bbb=1&amp;rh=33.67504"/>
              <p:cNvSpPr>
                <a:spLocks noRot="1" noChangeAspect="1" noMove="1" noResize="1" noEditPoints="1" noAdjustHandles="1" noChangeArrowheads="1" noChangeShapeType="1" noTextEdit="1"/>
              </p:cNvSpPr>
              <p:nvPr/>
            </p:nvSpPr>
            <p:spPr>
              <a:xfrm>
                <a:off x="836866" y="4045965"/>
                <a:ext cx="2624836" cy="427673"/>
              </a:xfrm>
              <a:prstGeom prst="rect">
                <a:avLst/>
              </a:prstGeom>
              <a:blipFill>
                <a:blip r:embed="rId7"/>
                <a:stretch>
                  <a:fillRect b="-142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S.34_1#29422b365?vop=1&amp;pid=c5b32d893&amp;color=0,0,0&amp;vtp=1&amp;bbb=1&amp;hb=1"/>
              <p:cNvSpPr/>
              <p:nvPr/>
            </p:nvSpPr>
            <p:spPr>
              <a:xfrm>
                <a:off x="832104" y="4537392"/>
                <a:ext cx="10533888" cy="903859"/>
              </a:xfrm>
              <a:prstGeom prst="rect">
                <a:avLst/>
              </a:prstGeom>
              <a:noFill/>
              <a:ln/>
            </p:spPr>
            <p:txBody>
              <a:bodyPr wrap="none" lIns="0" tIns="0" rIns="0" bIns="0" rtlCol="0" anchor="t"/>
              <a:lstStyle/>
              <a:p>
                <a:pPr algn="l" latinLnBrk="1">
                  <a:lnSpc>
                    <a:spcPts val="3500"/>
                  </a:lnSpc>
                </a:pP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解析】如果满足机械能守恒</a:t>
                </a:r>
                <a:r>
                  <a:rPr lang="en-US" altLang="zh-CN" sz="1800"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𝑚𝑔</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𝐿</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smtClean="0">
                        <a:solidFill>
                          <a:srgbClr val="000000"/>
                        </a:solidFill>
                        <a:latin typeface="Cambria Math" pitchFamily="34" charset="0"/>
                        <a:ea typeface="Cambria Math" pitchFamily="34" charset="-122"/>
                        <a:cs typeface="Cambria Math" pitchFamily="34" charset="-120"/>
                      </a:rPr>
                      <m:t>)(1−</m:t>
                    </m:r>
                    <m:r>
                      <m:rPr>
                        <m:sty m:val="p"/>
                      </m:rPr>
                      <a:rPr lang="en-US" altLang="zh-CN" sz="1800" b="0" i="0" smtClean="0">
                        <a:solidFill>
                          <a:srgbClr val="000000"/>
                        </a:solidFill>
                        <a:latin typeface="Cambria Math" pitchFamily="34" charset="0"/>
                        <a:ea typeface="Cambria Math" pitchFamily="34" charset="-122"/>
                        <a:cs typeface="Cambria Math" pitchFamily="34" charset="-120"/>
                      </a:rPr>
                      <m:t>cos</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a:rPr lang="en-US" altLang="zh-CN" sz="1800" b="0" i="0" smtClean="0">
                        <a:solidFill>
                          <a:srgbClr val="000000"/>
                        </a:solidFill>
                        <a:latin typeface="Cambria Math" pitchFamily="34" charset="0"/>
                        <a:ea typeface="Cambria Math" pitchFamily="34" charset="-122"/>
                        <a:cs typeface="Cambria Math" pitchFamily="34" charset="-120"/>
                      </a:rPr>
                      <m:t>𝜃</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smtClean="0">
                        <a:solidFill>
                          <a:srgbClr val="000000"/>
                        </a:solidFill>
                        <a:latin typeface="Cambria Math" pitchFamily="34" charset="0"/>
                        <a:ea typeface="Cambria Math" pitchFamily="34" charset="-122"/>
                        <a:cs typeface="Cambria Math" pitchFamily="34" charset="-120"/>
                      </a:rPr>
                      <m:t>𝑚</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（易错：漏加小球半径，用</a:t>
                </a:r>
                <a:r>
                  <a:rPr lang="en-US" altLang="zh-CN" sz="1800" b="0" i="0">
                    <a:solidFill>
                      <a:srgbClr val="00A0AF"/>
                    </a:solidFill>
                    <a:latin typeface="微软雅黑" pitchFamily="34" charset="0"/>
                    <a:ea typeface="楷体" pitchFamily="34" charset="-122"/>
                    <a:cs typeface="微软雅黑" pitchFamily="34" charset="-120"/>
                  </a:rPr>
                  <a:t>“悬点到</a:t>
                </a:r>
              </a:p>
              <a:p>
                <a:pPr latinLnBrk="1">
                  <a:lnSpc>
                    <a:spcPts val="3700"/>
                  </a:lnSpc>
                </a:pPr>
                <a:r>
                  <a:rPr lang="en-US" altLang="zh-CN" b="0" i="0">
                    <a:solidFill>
                      <a:srgbClr val="00A0AF"/>
                    </a:solidFill>
                    <a:latin typeface="微软雅黑" pitchFamily="34" charset="0"/>
                    <a:ea typeface="楷体" pitchFamily="34" charset="-122"/>
                    <a:cs typeface="微软雅黑" pitchFamily="34" charset="-120"/>
                  </a:rPr>
                  <a:t>上沿距离</a:t>
                </a:r>
                <a14:m>
                  <m:oMath xmlns:m="http://schemas.openxmlformats.org/officeDocument/2006/math">
                    <m:r>
                      <a:rPr lang="en-US" altLang="zh-CN" b="0" i="0" smtClean="0">
                        <a:solidFill>
                          <a:srgbClr val="00A0AF"/>
                        </a:solidFill>
                        <a:latin typeface="Cambria Math" pitchFamily="34" charset="0"/>
                        <a:ea typeface="Cambria Math" pitchFamily="34" charset="-122"/>
                        <a:cs typeface="Cambria Math" pitchFamily="34" charset="-120"/>
                      </a:rPr>
                      <m:t>𝐿</m:t>
                    </m:r>
                  </m:oMath>
                </a14:m>
                <a:r>
                  <a:rPr lang="en-US" altLang="zh-CN" b="0" i="0" dirty="0">
                    <a:solidFill>
                      <a:srgbClr val="00A0AF"/>
                    </a:solidFill>
                    <a:latin typeface="微软雅黑" pitchFamily="34" charset="0"/>
                    <a:ea typeface="楷体" pitchFamily="34" charset="-122"/>
                    <a:cs typeface="微软雅黑" pitchFamily="34" charset="-120"/>
                  </a:rPr>
                  <a:t>”计算小球重心下降的高度，导致误差）</a:t>
                </a:r>
                <a:r>
                  <a:rPr lang="en-US" altLang="zh-CN" b="0" i="0" dirty="0">
                    <a:solidFill>
                      <a:srgbClr val="000000"/>
                    </a:solidFill>
                    <a:latin typeface="微软雅黑" pitchFamily="34" charset="0"/>
                    <a:ea typeface="微软雅黑" pitchFamily="34" charset="-122"/>
                    <a:cs typeface="微软雅黑" pitchFamily="34" charset="-120"/>
                  </a:rPr>
                  <a:t>，整理可得</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𝑔</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𝐿</m:t>
                    </m:r>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𝑑</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smtClean="0">
                        <a:solidFill>
                          <a:srgbClr val="000000"/>
                        </a:solidFill>
                        <a:latin typeface="Cambria Math" pitchFamily="34" charset="0"/>
                        <a:ea typeface="Cambria Math" pitchFamily="34" charset="-122"/>
                        <a:cs typeface="Cambria Math" pitchFamily="34" charset="-120"/>
                      </a:rPr>
                      <m:t>)(1−</m:t>
                    </m:r>
                    <m:r>
                      <m:rPr>
                        <m:sty m:val="p"/>
                      </m:rPr>
                      <a:rPr lang="en-US" altLang="zh-CN" b="0" i="0" smtClean="0">
                        <a:solidFill>
                          <a:srgbClr val="000000"/>
                        </a:solidFill>
                        <a:latin typeface="Cambria Math" pitchFamily="34" charset="0"/>
                        <a:ea typeface="Cambria Math" pitchFamily="34" charset="-122"/>
                        <a:cs typeface="Cambria Math" pitchFamily="34" charset="-120"/>
                      </a:rPr>
                      <m:t>cos</m:t>
                    </m:r>
                    <m:r>
                      <m:rPr>
                        <m:nor/>
                      </m:rPr>
                      <a:rPr lang="en-US" altLang="zh-CN" b="0" i="0" smtClean="0">
                        <a:solidFill>
                          <a:srgbClr val="000000"/>
                        </a:solidFill>
                        <a:latin typeface="Cambria Math" pitchFamily="34" charset="0"/>
                        <a:ea typeface="Cambria Math" pitchFamily="34" charset="-122"/>
                        <a:cs typeface="Cambria Math" pitchFamily="34" charset="-120"/>
                      </a:rPr>
                      <m:t> </m:t>
                    </m:r>
                    <m:r>
                      <a:rPr lang="en-US" altLang="zh-CN" b="0" i="0" smtClean="0">
                        <a:solidFill>
                          <a:srgbClr val="000000"/>
                        </a:solidFill>
                        <a:latin typeface="Cambria Math" pitchFamily="34" charset="0"/>
                        <a:ea typeface="Cambria Math" pitchFamily="34" charset="-122"/>
                        <a:cs typeface="Cambria Math" pitchFamily="34" charset="-120"/>
                      </a:rPr>
                      <m:t>𝜃</m:t>
                    </m:r>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𝑑</m:t>
                            </m:r>
                          </m:e>
                          <m:sup>
                            <m:r>
                              <a:rPr lang="en-US" altLang="zh-CN" b="0" i="0">
                                <a:solidFill>
                                  <a:srgbClr val="000000"/>
                                </a:solidFill>
                                <a:latin typeface="Cambria Math" pitchFamily="34" charset="0"/>
                                <a:ea typeface="Cambria Math" pitchFamily="34" charset="-122"/>
                                <a:cs typeface="Cambria Math" pitchFamily="34" charset="-120"/>
                              </a:rPr>
                              <m:t>2</m:t>
                            </m:r>
                          </m:sup>
                        </m:sSup>
                      </m:num>
                      <m:den>
                        <m:r>
                          <a:rPr lang="en-US" altLang="zh-CN" b="0" i="0">
                            <a:solidFill>
                              <a:srgbClr val="000000"/>
                            </a:solidFill>
                            <a:latin typeface="Cambria Math" pitchFamily="34" charset="0"/>
                            <a:ea typeface="Cambria Math" pitchFamily="34" charset="-122"/>
                            <a:cs typeface="Cambria Math" pitchFamily="34" charset="-120"/>
                          </a:rPr>
                          <m:t>2</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𝑡</m:t>
                            </m:r>
                          </m:e>
                          <m:sup>
                            <m:r>
                              <a:rPr lang="en-US" altLang="zh-CN"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7" name="QB_6_AS.34_1#29422b365?vop=1&amp;pid=c5b32d893&amp;color=0,0,0&amp;vtp=1&amp;bbb=1&amp;hb=1"/>
              <p:cNvSpPr>
                <a:spLocks noRot="1" noChangeAspect="1" noMove="1" noResize="1" noEditPoints="1" noAdjustHandles="1" noChangeArrowheads="1" noChangeShapeType="1" noTextEdit="1"/>
              </p:cNvSpPr>
              <p:nvPr/>
            </p:nvSpPr>
            <p:spPr>
              <a:xfrm>
                <a:off x="832104" y="4537392"/>
                <a:ext cx="10533888" cy="903859"/>
              </a:xfrm>
              <a:prstGeom prst="rect">
                <a:avLst/>
              </a:prstGeom>
              <a:blipFill>
                <a:blip r:embed="rId8"/>
                <a:stretch>
                  <a:fillRect l="-1389" b="-8725"/>
                </a:stretch>
              </a:blipFill>
              <a:ln/>
            </p:spPr>
            <p:txBody>
              <a:bodyPr/>
              <a:lstStyle/>
              <a:p>
                <a:r>
                  <a:rPr lang="zh-CN" altLang="en-US">
                    <a:noFill/>
                  </a:rPr>
                  <a:t> </a:t>
                </a:r>
              </a:p>
            </p:txBody>
          </p:sp>
        </mc:Fallback>
      </mc:AlternateContent>
      <p:sp>
        <p:nvSpPr>
          <p:cNvPr id="8" name="QB_6_AS.31_1#1a47e8f69?vop=1&amp;pid=c5b32d893&amp;color=0,0,0&amp;vtp=1&amp;bbb=1&amp;hb=1&amp;uw=1">
            <a:extLst>
              <a:ext uri="{FF2B5EF4-FFF2-40B4-BE49-F238E27FC236}">
                <a16:creationId xmlns:a16="http://schemas.microsoft.com/office/drawing/2014/main" id="{B7903BC0-0FD0-B1DE-F911-3A3A973291CE}"/>
              </a:ext>
            </a:extLst>
          </p:cNvPr>
          <p:cNvSpPr/>
          <p:nvPr/>
        </p:nvSpPr>
        <p:spPr>
          <a:xfrm>
            <a:off x="1746504" y="2706021"/>
            <a:ext cx="3200464" cy="4481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2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9" name="QB_6_AS.31_1#1a47e8f69?vop=1&amp;pid=c5b32d893&amp;color=0,0,0&amp;vtp=1&amp;bbb=1&amp;hb=1&amp;uw=1">
            <a:extLst>
              <a:ext uri="{FF2B5EF4-FFF2-40B4-BE49-F238E27FC236}">
                <a16:creationId xmlns:a16="http://schemas.microsoft.com/office/drawing/2014/main" id="{5F03E9BA-9C6B-CAA0-17D3-9D827DF171C9}"/>
              </a:ext>
            </a:extLst>
          </p:cNvPr>
          <p:cNvSpPr/>
          <p:nvPr/>
        </p:nvSpPr>
        <p:spPr>
          <a:xfrm>
            <a:off x="4946904" y="2706021"/>
            <a:ext cx="540639" cy="4481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2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10" name="QB_6_AS.34_1#29422b365?vop=1&amp;pid=c5b32d893&amp;color=0,0,0&amp;vtp=1&amp;bbb=1&amp;hb=1&amp;uw=1">
            <a:extLst>
              <a:ext uri="{FF2B5EF4-FFF2-40B4-BE49-F238E27FC236}">
                <a16:creationId xmlns:a16="http://schemas.microsoft.com/office/drawing/2014/main" id="{D0AC6601-77E0-4196-1342-B673C7E7C116}"/>
              </a:ext>
            </a:extLst>
          </p:cNvPr>
          <p:cNvSpPr/>
          <p:nvPr/>
        </p:nvSpPr>
        <p:spPr>
          <a:xfrm>
            <a:off x="1746504" y="4535582"/>
            <a:ext cx="5749671" cy="4481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2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8">
                                            <p:bg/>
                                          </p:spTgt>
                                        </p:tgtEl>
                                        <p:attrNameLst>
                                          <p:attrName>style.visibility</p:attrName>
                                        </p:attrNameLst>
                                      </p:cBhvr>
                                      <p:to>
                                        <p:strVal val="visible"/>
                                      </p:to>
                                    </p:set>
                                    <p:anim calcmode="lin" valueType="num">
                                      <p:cBhvr additive="base">
                                        <p:cTn id="29" dur="500" fill="hold"/>
                                        <p:tgtEl>
                                          <p:spTgt spid="8">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8">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8">
                                            <p:txEl>
                                              <p:pRg st="0" end="0"/>
                                            </p:txEl>
                                          </p:spTgt>
                                        </p:tgtEl>
                                        <p:attrNameLst>
                                          <p:attrName>style.visibility</p:attrName>
                                        </p:attrNameLst>
                                      </p:cBhvr>
                                      <p:to>
                                        <p:strVal val="visible"/>
                                      </p:to>
                                    </p:set>
                                    <p:anim calcmode="lin" valueType="num">
                                      <p:cBhvr additive="base">
                                        <p:cTn id="3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9">
                                            <p:bg/>
                                          </p:spTgt>
                                        </p:tgtEl>
                                        <p:attrNameLst>
                                          <p:attrName>style.visibility</p:attrName>
                                        </p:attrNameLst>
                                      </p:cBhvr>
                                      <p:to>
                                        <p:strVal val="visible"/>
                                      </p:to>
                                    </p:set>
                                    <p:anim calcmode="lin" valueType="num">
                                      <p:cBhvr additive="base">
                                        <p:cTn id="3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9">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
                                            <p:txEl>
                                              <p:pRg st="0" end="0"/>
                                            </p:txEl>
                                          </p:spTgt>
                                        </p:tgtEl>
                                        <p:attrNameLst>
                                          <p:attrName>style.visibility</p:attrName>
                                        </p:attrNameLst>
                                      </p:cBhvr>
                                      <p:to>
                                        <p:strVal val="visible"/>
                                      </p:to>
                                    </p:set>
                                    <p:anim calcmode="lin" valueType="num">
                                      <p:cBhvr additive="base">
                                        <p:cTn id="4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6">
                                            <p:bg/>
                                          </p:spTgt>
                                        </p:tgtEl>
                                        <p:attrNameLst>
                                          <p:attrName>style.visibility</p:attrName>
                                        </p:attrNameLst>
                                      </p:cBhvr>
                                      <p:to>
                                        <p:strVal val="visible"/>
                                      </p:to>
                                    </p:set>
                                    <p:anim calcmode="lin" valueType="num">
                                      <p:cBhvr additive="base">
                                        <p:cTn id="4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6">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txEl>
                                              <p:pRg st="0" end="0"/>
                                            </p:txEl>
                                          </p:spTgt>
                                        </p:tgtEl>
                                        <p:attrNameLst>
                                          <p:attrName>style.visibility</p:attrName>
                                        </p:attrNameLst>
                                      </p:cBhvr>
                                      <p:to>
                                        <p:strVal val="visible"/>
                                      </p:to>
                                    </p:set>
                                    <p:anim calcmode="lin" valueType="num">
                                      <p:cBhvr additive="base">
                                        <p:cTn id="5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7">
                                            <p:bg/>
                                          </p:spTgt>
                                        </p:tgtEl>
                                        <p:attrNameLst>
                                          <p:attrName>style.visibility</p:attrName>
                                        </p:attrNameLst>
                                      </p:cBhvr>
                                      <p:to>
                                        <p:strVal val="visible"/>
                                      </p:to>
                                    </p:set>
                                    <p:anim calcmode="lin" valueType="num">
                                      <p:cBhvr additive="base">
                                        <p:cTn id="5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7">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0" end="0"/>
                                            </p:txEl>
                                          </p:spTgt>
                                        </p:tgtEl>
                                        <p:attrNameLst>
                                          <p:attrName>style.visibility</p:attrName>
                                        </p:attrNameLst>
                                      </p:cBhvr>
                                      <p:to>
                                        <p:strVal val="visible"/>
                                      </p:to>
                                    </p:set>
                                    <p:anim calcmode="lin" valueType="num">
                                      <p:cBhvr additive="base">
                                        <p:cTn id="6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1" end="1"/>
                                            </p:txEl>
                                          </p:spTgt>
                                        </p:tgtEl>
                                        <p:attrNameLst>
                                          <p:attrName>style.visibility</p:attrName>
                                        </p:attrNameLst>
                                      </p:cBhvr>
                                      <p:to>
                                        <p:strVal val="visible"/>
                                      </p:to>
                                    </p:set>
                                    <p:anim calcmode="lin" valueType="num">
                                      <p:cBhvr additive="base">
                                        <p:cTn id="6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0">
                                            <p:bg/>
                                          </p:spTgt>
                                        </p:tgtEl>
                                        <p:attrNameLst>
                                          <p:attrName>style.visibility</p:attrName>
                                        </p:attrNameLst>
                                      </p:cBhvr>
                                      <p:to>
                                        <p:strVal val="visible"/>
                                      </p:to>
                                    </p:set>
                                    <p:anim calcmode="lin" valueType="num">
                                      <p:cBhvr additive="base">
                                        <p:cTn id="6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0" end="0"/>
                                            </p:txEl>
                                          </p:spTgt>
                                        </p:tgtEl>
                                        <p:attrNameLst>
                                          <p:attrName>style.visibility</p:attrName>
                                        </p:attrNameLst>
                                      </p:cBhvr>
                                      <p:to>
                                        <p:strVal val="visible"/>
                                      </p:to>
                                    </p:set>
                                    <p:anim calcmode="lin" valueType="num">
                                      <p:cBhvr additive="base">
                                        <p:cTn id="7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8" grpId="0" build="p" animBg="1"/>
      <p:bldP spid="9" grpId="0" build="p" animBg="1"/>
      <p:bldP spid="10"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EX.35_1#c5b32d893?vop=1&amp;pid=08ed520f3&amp;color=0,0,0&amp;vtp=1&amp;bt=1&amp;bbb=1&amp;hb=1"/>
              <p:cNvSpPr/>
              <p:nvPr/>
            </p:nvSpPr>
            <p:spPr>
              <a:xfrm>
                <a:off x="832104" y="1508760"/>
                <a:ext cx="10533888" cy="971931"/>
              </a:xfrm>
              <a:prstGeom prst="rect">
                <a:avLst/>
              </a:prstGeom>
              <a:noFill/>
              <a:ln/>
            </p:spPr>
            <p:txBody>
              <a:bodyPr wrap="none" lIns="0" tIns="0" rIns="0" bIns="0" rtlCol="0" anchor="t"/>
              <a:lstStyle/>
              <a:p>
                <a:pPr algn="l" latinLnBrk="1">
                  <a:lnSpc>
                    <a:spcPts val="35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本题用到大招攻略</a:t>
                </a:r>
                <a:r>
                  <a:rPr lang="en-US" altLang="zh-CN" sz="1800" b="0" i="0" dirty="0">
                    <a:solidFill>
                      <a:srgbClr val="000000"/>
                    </a:solidFill>
                    <a:latin typeface="微软雅黑" pitchFamily="34" charset="0"/>
                    <a:ea typeface="微软雅黑" pitchFamily="34" charset="-122"/>
                    <a:cs typeface="微软雅黑" pitchFamily="34" charset="-120"/>
                  </a:rPr>
                  <a:t>34</a:t>
                </a:r>
                <a:r>
                  <a:rPr lang="en-US" altLang="zh-CN" sz="1800" b="0" i="0" dirty="0">
                    <a:solidFill>
                      <a:srgbClr val="000000"/>
                    </a:solidFill>
                    <a:latin typeface="微软雅黑" pitchFamily="34" charset="0"/>
                    <a:ea typeface="楷体" pitchFamily="34" charset="-122"/>
                    <a:cs typeface="微软雅黑" pitchFamily="34" charset="-120"/>
                  </a:rPr>
                  <a:t>的</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速度计算</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(光电门测速度</m:t>
                    </m:r>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num>
                      <m:den>
                        <m:r>
                          <a:rPr lang="en-US" altLang="zh-CN" sz="1800" b="0" i="0">
                            <a:solidFill>
                              <a:srgbClr val="000000"/>
                            </a:solidFill>
                            <a:latin typeface="Cambria Math" pitchFamily="34" charset="0"/>
                            <a:ea typeface="Cambria Math" pitchFamily="34" charset="-122"/>
                            <a:cs typeface="Cambria Math" pitchFamily="34" charset="-120"/>
                          </a:rPr>
                          <m:t>𝑡</m:t>
                        </m:r>
                      </m:den>
                    </m:f>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数据处理</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验证</a:t>
                </a:r>
              </a:p>
              <a:p>
                <a:pPr latinLnBrk="1">
                  <a:lnSpc>
                    <a:spcPts val="45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𝐿</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𝑑</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)(1−</m:t>
                    </m:r>
                    <m:r>
                      <m:rPr>
                        <m:sty m:val="p"/>
                      </m:rPr>
                      <a:rPr lang="en-US" altLang="zh-CN" b="0" i="0">
                        <a:solidFill>
                          <a:srgbClr val="000000"/>
                        </a:solidFill>
                        <a:latin typeface="Cambria Math" pitchFamily="34" charset="0"/>
                        <a:ea typeface="Cambria Math" pitchFamily="34" charset="-122"/>
                        <a:cs typeface="Cambria Math" pitchFamily="34" charset="-120"/>
                      </a:rPr>
                      <m:t>cos</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𝜃</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𝑑</m:t>
                            </m:r>
                          </m:num>
                          <m:den>
                            <m:r>
                              <a:rPr lang="en-US" altLang="zh-CN" b="0" i="0">
                                <a:solidFill>
                                  <a:srgbClr val="000000"/>
                                </a:solidFill>
                                <a:latin typeface="Cambria Math" pitchFamily="34" charset="0"/>
                                <a:ea typeface="Cambria Math" pitchFamily="34" charset="-122"/>
                                <a:cs typeface="Cambria Math" pitchFamily="34" charset="-120"/>
                              </a:rPr>
                              <m:t>𝑡</m:t>
                            </m:r>
                          </m:den>
                        </m:f>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核心是将单摆与光电门结合</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规避传统纸带摩擦导致的误差</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5_EX.35_1#c5b32d893?vop=1&amp;pid=08ed520f3&amp;color=0,0,0&amp;vtp=1&amp;bt=1&amp;bbb=1&amp;hb=1"/>
              <p:cNvSpPr>
                <a:spLocks noRot="1" noChangeAspect="1" noMove="1" noResize="1" noEditPoints="1" noAdjustHandles="1" noChangeArrowheads="1" noChangeShapeType="1" noTextEdit="1"/>
              </p:cNvSpPr>
              <p:nvPr/>
            </p:nvSpPr>
            <p:spPr>
              <a:xfrm>
                <a:off x="832104" y="1508760"/>
                <a:ext cx="10533888" cy="971931"/>
              </a:xfrm>
              <a:prstGeom prst="rect">
                <a:avLst/>
              </a:prstGeom>
              <a:blipFill>
                <a:blip r:embed="rId3"/>
                <a:stretch>
                  <a:fillRect l="-1389" b="-8176"/>
                </a:stretch>
              </a:blipFill>
              <a:ln/>
            </p:spPr>
            <p:txBody>
              <a:bodyPr/>
              <a:lstStyle/>
              <a:p>
                <a:r>
                  <a:rPr lang="zh-CN" altLang="en-US">
                    <a:noFill/>
                  </a:rPr>
                  <a:t> </a:t>
                </a:r>
              </a:p>
            </p:txBody>
          </p:sp>
        </mc:Fallback>
      </mc:AlternateContent>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6_1#cf4ec4ce6?vop=1&amp;pid=08ed520f3&amp;color=0,0,0&amp;vtp=1&amp;bt=1&amp;bbb=1&amp;hb=1"/>
              <p:cNvSpPr/>
              <p:nvPr/>
            </p:nvSpPr>
            <p:spPr>
              <a:xfrm>
                <a:off x="832104" y="1512000"/>
                <a:ext cx="10533888" cy="20307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为了验证机械能守恒定律，某实验小组用如图甲所示的气垫导轨装置（包括导轨、气源、光电门</a:t>
                </a:r>
                <a:r>
                  <a:rPr lang="en-US" altLang="zh-CN" sz="1800" b="0" i="0">
                    <a:solidFill>
                      <a:srgbClr val="000000"/>
                    </a:solidFill>
                    <a:latin typeface="微软雅黑" pitchFamily="34" charset="0"/>
                    <a:ea typeface="微软雅黑" pitchFamily="34" charset="-122"/>
                    <a:cs typeface="微软雅黑" pitchFamily="34" charset="-120"/>
                  </a:rPr>
                  <a:t>、滑</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块</a:t>
                </a:r>
                <a:r>
                  <a:rPr lang="en-US" altLang="zh-CN" sz="1800" b="0" i="0" dirty="0">
                    <a:solidFill>
                      <a:srgbClr val="000000"/>
                    </a:solidFill>
                    <a:latin typeface="微软雅黑" pitchFamily="34" charset="0"/>
                    <a:ea typeface="微软雅黑" pitchFamily="34" charset="-122"/>
                    <a:cs typeface="微软雅黑" pitchFamily="34" charset="-120"/>
                  </a:rPr>
                  <a:t>、遮光条、数字毫秒计等）进行实验.调整好气垫导轨的倾斜状态，在导轨上选择两个适当的位置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安装光电门</a:t>
                </a:r>
                <a:r>
                  <a:rPr lang="en-US" altLang="zh-CN" sz="1800" b="0" i="0" dirty="0">
                    <a:solidFill>
                      <a:srgbClr val="000000"/>
                    </a:solidFill>
                    <a:latin typeface="微软雅黑" pitchFamily="34" charset="0"/>
                    <a:ea typeface="微软雅黑" pitchFamily="34" charset="-122"/>
                    <a:cs typeface="微软雅黑" pitchFamily="34" charset="-120"/>
                  </a:rPr>
                  <a:t>Ⅰ、Ⅱ，并连接数字毫秒计，用刻度尺分别测量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两点到水平桌面的高度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.接通气垫</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导轨的气源</a:t>
                </a:r>
                <a:r>
                  <a:rPr lang="en-US" altLang="zh-CN" sz="1800" b="0" i="0" dirty="0">
                    <a:solidFill>
                      <a:srgbClr val="000000"/>
                    </a:solidFill>
                    <a:latin typeface="微软雅黑" pitchFamily="34" charset="0"/>
                    <a:ea typeface="微软雅黑" pitchFamily="34" charset="-122"/>
                    <a:cs typeface="微软雅黑" pitchFamily="34" charset="-120"/>
                  </a:rPr>
                  <a:t>，将质量为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的滑块从光电门Ⅰ左侧某处由静止开始释放</a:t>
                </a:r>
                <a:r>
                  <a:rPr lang="en-US" altLang="zh-CN" sz="1800" b="0" i="0">
                    <a:solidFill>
                      <a:srgbClr val="000000"/>
                    </a:solidFill>
                    <a:latin typeface="微软雅黑" pitchFamily="34" charset="0"/>
                    <a:ea typeface="微软雅黑" pitchFamily="34" charset="-122"/>
                    <a:cs typeface="微软雅黑" pitchFamily="34" charset="-120"/>
                  </a:rPr>
                  <a:t>，从数字毫秒计读出滑块通过光电门</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Ⅰ</a:t>
                </a:r>
                <a:r>
                  <a:rPr lang="en-US" altLang="zh-CN" b="0" i="0" dirty="0">
                    <a:solidFill>
                      <a:srgbClr val="000000"/>
                    </a:solidFill>
                    <a:latin typeface="微软雅黑" pitchFamily="34" charset="0"/>
                    <a:ea typeface="微软雅黑" pitchFamily="34" charset="-122"/>
                    <a:cs typeface="微软雅黑" pitchFamily="34" charset="-120"/>
                  </a:rPr>
                  <a:t>、Ⅱ时遮光条的遮光时间</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1</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2</m:t>
                        </m:r>
                      </m:sub>
                    </m:sSub>
                  </m:oMath>
                </a14:m>
                <a:r>
                  <a:rPr lang="en-US" altLang="zh-CN" b="0" i="0" dirty="0">
                    <a:solidFill>
                      <a:srgbClr val="000000"/>
                    </a:solidFill>
                    <a:latin typeface="微软雅黑" pitchFamily="34" charset="0"/>
                    <a:ea typeface="微软雅黑" pitchFamily="34" charset="-122"/>
                    <a:cs typeface="微软雅黑" pitchFamily="34" charset="-120"/>
                  </a:rPr>
                  <a:t>，重力加速度大小为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5_BD.36_1#cf4ec4ce6?vop=1&amp;pid=08ed520f3&amp;color=0,0,0&amp;vtp=1&amp;bt=1&amp;bbb=1&amp;hb=1"/>
              <p:cNvSpPr>
                <a:spLocks noRot="1" noChangeAspect="1" noMove="1" noResize="1" noEditPoints="1" noAdjustHandles="1" noChangeArrowheads="1" noChangeShapeType="1" noTextEdit="1"/>
              </p:cNvSpPr>
              <p:nvPr/>
            </p:nvSpPr>
            <p:spPr>
              <a:xfrm>
                <a:off x="832104" y="1512000"/>
                <a:ext cx="10533888" cy="2030730"/>
              </a:xfrm>
              <a:prstGeom prst="rect">
                <a:avLst/>
              </a:prstGeom>
              <a:blipFill>
                <a:blip r:embed="rId3"/>
                <a:stretch>
                  <a:fillRect l="-1389" r="-1042" b="-6907"/>
                </a:stretch>
              </a:blipFill>
              <a:ln/>
            </p:spPr>
            <p:txBody>
              <a:bodyPr/>
              <a:lstStyle/>
              <a:p>
                <a:r>
                  <a:rPr lang="zh-CN" altLang="en-US">
                    <a:noFill/>
                  </a:rPr>
                  <a:t> </a:t>
                </a:r>
              </a:p>
            </p:txBody>
          </p:sp>
        </mc:Fallback>
      </mc:AlternateContent>
      <p:pic>
        <p:nvPicPr>
          <p:cNvPr id="3" name="QO_5_BD.36_2#cf4ec4ce6?iti=8&amp;vop=1&amp;pid=08ed520f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334256" y="3660332"/>
            <a:ext cx="3529584" cy="14813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36_3#cf4ec4ce6?iti=8&amp;vop=1&amp;pid=08ed520f3&amp;color=0,0,0&amp;vtp=1"/>
          <p:cNvSpPr/>
          <p:nvPr/>
        </p:nvSpPr>
        <p:spPr>
          <a:xfrm>
            <a:off x="5958554" y="5268660"/>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37_1#f9175e625?vop=1&amp;pid=cf4ec4ce6&amp;color=0,0,0&amp;vtp=1&amp;bt=1&amp;bbb=1&amp;hb=1"/>
              <p:cNvSpPr/>
              <p:nvPr/>
            </p:nvSpPr>
            <p:spPr>
              <a:xfrm>
                <a:off x="832104" y="1508760"/>
                <a:ext cx="10533888" cy="977646"/>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（1）用刻度尺测量遮光条的宽度，示数如图乙所示，则遮光条的宽度</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𝑑</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i="0" dirty="0">
                    <a:solidFill>
                      <a:srgbClr val="000000"/>
                    </a:solidFill>
                    <a:latin typeface="SimSun" pitchFamily="34" charset="0"/>
                    <a:ea typeface="SimSun" pitchFamily="34" charset="-122"/>
                    <a:cs typeface="SimSun" pitchFamily="34" charset="-120"/>
                  </a:rPr>
                  <a:t>________________________</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p>
              <a:p>
                <a:pPr latinLnBrk="1">
                  <a:lnSpc>
                    <a:spcPts val="5200"/>
                  </a:lnSpc>
                </a:pPr>
                <a:r>
                  <a:rPr lang="en-US" altLang="zh-CN" b="0" i="0" dirty="0">
                    <a:solidFill>
                      <a:srgbClr val="000000"/>
                    </a:solidFill>
                    <a:latin typeface="微软雅黑" pitchFamily="34" charset="0"/>
                    <a:ea typeface="微软雅黑" pitchFamily="34" charset="-122"/>
                    <a:cs typeface="微软雅黑" pitchFamily="34" charset="-120"/>
                  </a:rPr>
                  <a:t>滑块经过光电门Ⅱ</a:t>
                </a:r>
                <a:r>
                  <a:rPr lang="en-US" altLang="zh-CN" b="0" i="0">
                    <a:solidFill>
                      <a:srgbClr val="000000"/>
                    </a:solidFill>
                    <a:latin typeface="微软雅黑" pitchFamily="34" charset="0"/>
                    <a:ea typeface="微软雅黑" pitchFamily="34" charset="-122"/>
                    <a:cs typeface="微软雅黑" pitchFamily="34" charset="-120"/>
                  </a:rPr>
                  <a:t>时的速度大小为</a:t>
                </a:r>
                <a:r>
                  <a:rPr lang="en-US" altLang="zh-CN" i="0">
                    <a:solidFill>
                      <a:srgbClr val="000000"/>
                    </a:solidFill>
                    <a:latin typeface="SimSun" pitchFamily="34" charset="0"/>
                    <a:ea typeface="SimSun" pitchFamily="34" charset="-122"/>
                    <a:cs typeface="SimSun" pitchFamily="34" charset="-120"/>
                  </a:rPr>
                  <a:t>_</a:t>
                </a:r>
                <a:r>
                  <a:rPr kumimoji="0" lang="en-US" altLang="zh-CN" sz="2950" b="0" i="0" u="sng" strike="noStrike" kern="0" cap="none" spc="-99900" normalizeH="0" baseline="0" noProof="0">
                    <a:ln>
                      <a:noFill/>
                    </a:ln>
                    <a:solidFill>
                      <a:srgbClr val="FF00FF"/>
                    </a:solidFill>
                    <a:effectLst/>
                    <a:uLnTx/>
                    <a:uFill>
                      <a:solidFill>
                        <a:srgbClr val="00A0AF"/>
                      </a:solidFill>
                    </a:uFill>
                    <a:latin typeface="SimSun" panose="02010600030101010101" pitchFamily="2" charset="-122"/>
                    <a:ea typeface="微软雅黑" pitchFamily="34" charset="-122"/>
                    <a:cs typeface="微软雅黑" pitchFamily="34" charset="-120"/>
                  </a:rPr>
                  <a:t> </a:t>
                </a:r>
                <a:r>
                  <a:rPr lang="en-US" altLang="zh-CN" i="0" dirty="0">
                    <a:solidFill>
                      <a:srgbClr val="000000"/>
                    </a:solidFill>
                    <a:latin typeface="SimSun" pitchFamily="34" charset="0"/>
                    <a:ea typeface="SimSun" pitchFamily="34" charset="-122"/>
                    <a:cs typeface="SimSun" pitchFamily="34" charset="-120"/>
                  </a:rPr>
                  <a:t>__</a:t>
                </a:r>
                <a:r>
                  <a:rPr lang="en-US" altLang="zh-CN" b="0" i="0" dirty="0">
                    <a:solidFill>
                      <a:srgbClr val="000000"/>
                    </a:solidFill>
                    <a:latin typeface="微软雅黑" pitchFamily="34" charset="0"/>
                    <a:ea typeface="微软雅黑" pitchFamily="34" charset="-122"/>
                    <a:cs typeface="微软雅黑" pitchFamily="34" charset="-120"/>
                  </a:rPr>
                  <a:t>（用给定的物理量符号表示）.</a:t>
                </a:r>
                <a:endParaRPr lang="en-US" altLang="zh-CN" dirty="0">
                  <a:solidFill>
                    <a:srgbClr val="000000"/>
                  </a:solidFill>
                </a:endParaRPr>
              </a:p>
            </p:txBody>
          </p:sp>
        </mc:Choice>
        <mc:Fallback>
          <p:sp>
            <p:nvSpPr>
              <p:cNvPr id="2" name="QB_6_BD.37_1#f9175e625?vop=1&amp;pid=cf4ec4ce6&amp;color=0,0,0&amp;vtp=1&amp;bt=1&amp;bbb=1&amp;hb=1"/>
              <p:cNvSpPr>
                <a:spLocks noRot="1" noChangeAspect="1" noMove="1" noResize="1" noEditPoints="1" noAdjustHandles="1" noChangeArrowheads="1" noChangeShapeType="1" noTextEdit="1"/>
              </p:cNvSpPr>
              <p:nvPr/>
            </p:nvSpPr>
            <p:spPr>
              <a:xfrm>
                <a:off x="832104" y="1508760"/>
                <a:ext cx="10533888" cy="977646"/>
              </a:xfrm>
              <a:prstGeom prst="rect">
                <a:avLst/>
              </a:prstGeom>
              <a:blipFill>
                <a:blip r:embed="rId3"/>
                <a:stretch>
                  <a:fillRect l="-1389" r="-752" b="-1375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38_1#f9175e625.blank?vop=1&amp;pid=cf4ec4ce6&amp;color=0,0,0&amp;vpa=12&amp;vtp=1&amp;bbb=1"/>
              <p:cNvSpPr/>
              <p:nvPr/>
            </p:nvSpPr>
            <p:spPr>
              <a:xfrm>
                <a:off x="8215662" y="1551686"/>
                <a:ext cx="2657475" cy="268605"/>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0.35</m:t>
                    </m:r>
                  </m:oMath>
                </a14:m>
                <a:r>
                  <a:rPr lang="en-US" altLang="zh-CN"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0.33∼0.37</m:t>
                    </m:r>
                  </m:oMath>
                </a14:m>
                <a:r>
                  <a:rPr lang="en-US" altLang="zh-CN" b="0" i="0" dirty="0">
                    <a:solidFill>
                      <a:srgbClr val="FF0000"/>
                    </a:solidFill>
                    <a:latin typeface="微软雅黑" pitchFamily="34" charset="0"/>
                    <a:ea typeface="微软雅黑" pitchFamily="34" charset="-122"/>
                    <a:cs typeface="微软雅黑" pitchFamily="34" charset="-120"/>
                  </a:rPr>
                  <a:t>均可）</a:t>
                </a:r>
                <a:endParaRPr lang="en-US" altLang="zh-CN" sz="100" dirty="0">
                  <a:solidFill>
                    <a:srgbClr val="FF0000"/>
                  </a:solidFill>
                </a:endParaRPr>
              </a:p>
            </p:txBody>
          </p:sp>
        </mc:Choice>
        <mc:Fallback>
          <p:sp>
            <p:nvSpPr>
              <p:cNvPr id="3" name="QB_6_AN.38_1#f9175e625.blank?vop=1&amp;pid=cf4ec4ce6&amp;color=0,0,0&amp;vpa=12&amp;vtp=1&amp;bbb=1"/>
              <p:cNvSpPr>
                <a:spLocks noRot="1" noChangeAspect="1" noMove="1" noResize="1" noEditPoints="1" noAdjustHandles="1" noChangeArrowheads="1" noChangeShapeType="1" noTextEdit="1"/>
              </p:cNvSpPr>
              <p:nvPr/>
            </p:nvSpPr>
            <p:spPr>
              <a:xfrm>
                <a:off x="8215662" y="1551686"/>
                <a:ext cx="2657475" cy="268605"/>
              </a:xfrm>
              <a:prstGeom prst="rect">
                <a:avLst/>
              </a:prstGeom>
              <a:blipFill>
                <a:blip r:embed="rId4"/>
                <a:stretch>
                  <a:fillRect l="-229" t="-34091" r="-2294" b="-5000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40_1#f9175e625.blank?vop=1&amp;pid=cf4ec4ce6&amp;color=0,0,0&amp;vpa=13&amp;vtp=1&amp;bbb=1&amp;rh=33.67"/>
              <p:cNvSpPr/>
              <p:nvPr/>
            </p:nvSpPr>
            <p:spPr>
              <a:xfrm>
                <a:off x="4303966" y="1998281"/>
                <a:ext cx="278384" cy="427609"/>
              </a:xfrm>
              <a:prstGeom prst="rect">
                <a:avLst/>
              </a:prstGeom>
              <a:noFill/>
              <a:ln/>
            </p:spPr>
            <p:txBody>
              <a:bodyPr wrap="none" lIns="0" tIns="0" rIns="0" bIns="0" rtlCol="0" anchor="t"/>
              <a:lstStyle/>
              <a:p>
                <a:pPr algn="ctr" latinLnBrk="1">
                  <a:lnSpc>
                    <a:spcPts val="3400"/>
                  </a:lnSpc>
                </a:pPr>
                <a14:m>
                  <m:oMath xmlns:m="http://schemas.openxmlformats.org/officeDocument/2006/math">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𝑑</m:t>
                        </m:r>
                      </m:num>
                      <m:den>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𝑡</m:t>
                            </m:r>
                          </m:e>
                          <m:sub>
                            <m:r>
                              <a:rPr lang="en-US" altLang="zh-CN" b="0" i="0">
                                <a:solidFill>
                                  <a:srgbClr val="FF0000"/>
                                </a:solidFill>
                                <a:latin typeface="Cambria Math" pitchFamily="34" charset="0"/>
                                <a:ea typeface="Cambria Math" pitchFamily="34" charset="-122"/>
                                <a:cs typeface="Cambria Math" pitchFamily="34" charset="-120"/>
                              </a:rPr>
                              <m:t>2</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4" name="QB_6_AN.40_1#f9175e625.blank?vop=1&amp;pid=cf4ec4ce6&amp;color=0,0,0&amp;vpa=13&amp;vtp=1&amp;bbb=1&amp;rh=33.67"/>
              <p:cNvSpPr>
                <a:spLocks noRot="1" noChangeAspect="1" noMove="1" noResize="1" noEditPoints="1" noAdjustHandles="1" noChangeArrowheads="1" noChangeShapeType="1" noTextEdit="1"/>
              </p:cNvSpPr>
              <p:nvPr/>
            </p:nvSpPr>
            <p:spPr>
              <a:xfrm>
                <a:off x="4303966" y="1998281"/>
                <a:ext cx="278384" cy="427609"/>
              </a:xfrm>
              <a:prstGeom prst="rect">
                <a:avLst/>
              </a:prstGeom>
              <a:blipFill>
                <a:blip r:embed="rId5"/>
                <a:stretch>
                  <a:fillRect b="-11429"/>
                </a:stretch>
              </a:blipFill>
              <a:ln/>
            </p:spPr>
            <p:txBody>
              <a:bodyPr/>
              <a:lstStyle/>
              <a:p>
                <a:r>
                  <a:rPr lang="zh-CN" altLang="en-US">
                    <a:noFill/>
                  </a:rPr>
                  <a:t> </a:t>
                </a:r>
              </a:p>
            </p:txBody>
          </p:sp>
        </mc:Fallback>
      </mc:AlternateContent>
      <p:pic>
        <p:nvPicPr>
          <p:cNvPr id="5" name="QB_6_BD.39_1#f9175e625?iti=9&amp;vop=1&amp;pid=cf4ec4ce6&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5212080" y="2626042"/>
            <a:ext cx="1773936" cy="10241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6_BD.39_2#f9175e625?iti=9&amp;vop=1&amp;pid=cf4ec4ce6&amp;color=0,0,0&amp;vtp=1"/>
          <p:cNvSpPr/>
          <p:nvPr/>
        </p:nvSpPr>
        <p:spPr>
          <a:xfrm>
            <a:off x="5958554" y="3777170"/>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solidFill>
                <a:srgbClr val="000000"/>
              </a:solidFill>
            </a:endParaRPr>
          </a:p>
        </p:txBody>
      </p:sp>
      <mc:AlternateContent xmlns:mc="http://schemas.openxmlformats.org/markup-compatibility/2006">
        <mc:Choice xmlns:a14="http://schemas.microsoft.com/office/drawing/2010/main" Requires="a14">
          <p:sp>
            <p:nvSpPr>
              <p:cNvPr id="7" name="QB_6_AS.41_1#f9175e625?vop=1&amp;pid=cf4ec4ce6&amp;color=0,0,0&amp;vtp=1&amp;bbb=1&amp;hb=1"/>
              <p:cNvSpPr/>
              <p:nvPr/>
            </p:nvSpPr>
            <p:spPr>
              <a:xfrm>
                <a:off x="832104" y="4150042"/>
                <a:ext cx="10533888" cy="9017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【解析】图乙中刻度尺的分度值为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0.1</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cm</m:t>
                    </m:r>
                  </m:oMath>
                </a14:m>
                <a:r>
                  <a:rPr lang="en-US" altLang="zh-CN" sz="1800" b="0" i="0" dirty="0">
                    <a:solidFill>
                      <a:srgbClr val="000000"/>
                    </a:solidFill>
                    <a:latin typeface="微软雅黑" pitchFamily="34" charset="0"/>
                    <a:ea typeface="微软雅黑" pitchFamily="34" charset="-122"/>
                    <a:cs typeface="微软雅黑" pitchFamily="34" charset="-120"/>
                  </a:rPr>
                  <a:t>，由图乙可知遮光条的宽度为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𝑑</m:t>
                    </m:r>
                    <m:r>
                      <a:rPr lang="en-US" altLang="zh-CN" sz="1800" b="0" i="0" smtClean="0">
                        <a:solidFill>
                          <a:srgbClr val="000000"/>
                        </a:solidFill>
                        <a:latin typeface="Cambria Math" pitchFamily="34" charset="0"/>
                        <a:ea typeface="Cambria Math" pitchFamily="34" charset="-122"/>
                        <a:cs typeface="Cambria Math" pitchFamily="34" charset="-120"/>
                      </a:rPr>
                      <m:t>=0.35</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滑块经过光电门Ⅱ</a:t>
                </a:r>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时的速度大小为</a:t>
                </a:r>
                <a14:m>
                  <m:oMath xmlns:m="http://schemas.openxmlformats.org/officeDocument/2006/math">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𝑑</m:t>
                        </m:r>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2</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7" name="QB_6_AS.41_1#f9175e625?vop=1&amp;pid=cf4ec4ce6&amp;color=0,0,0&amp;vtp=1&amp;bbb=1&amp;hb=1"/>
              <p:cNvSpPr>
                <a:spLocks noRot="1" noChangeAspect="1" noMove="1" noResize="1" noEditPoints="1" noAdjustHandles="1" noChangeArrowheads="1" noChangeShapeType="1" noTextEdit="1"/>
              </p:cNvSpPr>
              <p:nvPr/>
            </p:nvSpPr>
            <p:spPr>
              <a:xfrm>
                <a:off x="832104" y="4150042"/>
                <a:ext cx="10533888" cy="901700"/>
              </a:xfrm>
              <a:prstGeom prst="rect">
                <a:avLst/>
              </a:prstGeom>
              <a:blipFill>
                <a:blip r:embed="rId7"/>
                <a:stretch>
                  <a:fillRect l="-1389" b="-473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bg/>
                                          </p:spTgt>
                                        </p:tgtEl>
                                        <p:attrNameLst>
                                          <p:attrName>style.visibility</p:attrName>
                                        </p:attrNameLst>
                                      </p:cBhvr>
                                      <p:to>
                                        <p:strVal val="visible"/>
                                      </p:to>
                                    </p:set>
                                    <p:anim calcmode="lin" valueType="num">
                                      <p:cBhvr additive="base">
                                        <p:cTn id="2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7">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anim calcmode="lin" valueType="num">
                                      <p:cBhvr additive="base">
                                        <p:cTn id="3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7"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B_6_BD.42_1#16245cf94?vop=1&amp;pid=cf4ec4ce6&amp;color=0,0,0&amp;vtp=1&amp;bt=1&amp;bbb=1&amp;hb=1"/>
          <p:cNvSpPr/>
          <p:nvPr/>
        </p:nvSpPr>
        <p:spPr>
          <a:xfrm>
            <a:off x="832104" y="1530226"/>
            <a:ext cx="10533888" cy="1383030"/>
          </a:xfrm>
          <a:prstGeom prst="rect">
            <a:avLst/>
          </a:prstGeom>
          <a:noFill/>
          <a:ln/>
        </p:spPr>
        <p:txBody>
          <a:bodyPr wrap="none" lIns="0" tIns="0" rIns="0" bIns="0" rtlCol="0" anchor="t"/>
          <a:lstStyle/>
          <a:p>
            <a:pPr algn="l" latinLnBrk="1">
              <a:lnSpc>
                <a:spcPts val="4800"/>
              </a:lnSpc>
            </a:pPr>
            <a:r>
              <a:rPr lang="en-US" altLang="zh-CN" sz="1800" b="0" i="0" dirty="0">
                <a:solidFill>
                  <a:srgbClr val="000000"/>
                </a:solidFill>
                <a:latin typeface="微软雅黑" pitchFamily="34" charset="0"/>
                <a:ea typeface="微软雅黑" pitchFamily="34" charset="-122"/>
                <a:cs typeface="微软雅黑" pitchFamily="34" charset="-120"/>
              </a:rPr>
              <a:t>（2）滑块从通过光电门Ⅰ到通过光电门Ⅱ</a:t>
            </a:r>
            <a:r>
              <a:rPr lang="en-US" altLang="zh-CN" sz="1800" b="0" i="0">
                <a:solidFill>
                  <a:srgbClr val="000000"/>
                </a:solidFill>
                <a:latin typeface="微软雅黑" pitchFamily="34" charset="0"/>
                <a:ea typeface="微软雅黑" pitchFamily="34" charset="-122"/>
                <a:cs typeface="微软雅黑" pitchFamily="34" charset="-120"/>
              </a:rPr>
              <a:t>的过程中动能的增加量为</a:t>
            </a:r>
            <a:r>
              <a:rPr lang="en-US" altLang="zh-CN" sz="1800" i="0">
                <a:solidFill>
                  <a:srgbClr val="000000"/>
                </a:solidFill>
                <a:latin typeface="SimSun" pitchFamily="34" charset="0"/>
                <a:ea typeface="SimSun" pitchFamily="34" charset="-122"/>
                <a:cs typeface="SimSun" pitchFamily="34" charset="-120"/>
              </a:rPr>
              <a:t>_</a:t>
            </a:r>
            <a:r>
              <a:rPr kumimoji="0" lang="en-US" altLang="zh-CN" sz="2650" b="0" i="0" u="sng" strike="noStrike" kern="0" cap="none" spc="-99900" normalizeH="0" baseline="0" noProof="0">
                <a:ln>
                  <a:noFill/>
                </a:ln>
                <a:solidFill>
                  <a:srgbClr val="FF00FF"/>
                </a:solidFill>
                <a:effectLst/>
                <a:uLnTx/>
                <a:uFill>
                  <a:solidFill>
                    <a:srgbClr val="00A0AF"/>
                  </a:solidFill>
                </a:uFill>
                <a:latin typeface="SimSun" panose="02010600030101010101" pitchFamily="2" charset="-122"/>
                <a:ea typeface="微软雅黑" pitchFamily="34" charset="-122"/>
                <a:cs typeface="微软雅黑" pitchFamily="34" charset="-120"/>
              </a:rPr>
              <a:t> </a:t>
            </a:r>
            <a:r>
              <a:rPr lang="en-US" altLang="zh-CN" sz="1800" i="0" dirty="0">
                <a:solidFill>
                  <a:srgbClr val="000000"/>
                </a:solidFill>
                <a:latin typeface="SimSun" pitchFamily="34" charset="0"/>
                <a:ea typeface="SimSun" pitchFamily="34" charset="-122"/>
                <a:cs typeface="SimSun" pitchFamily="34" charset="-120"/>
              </a:rPr>
              <a:t>___________</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err="1">
                <a:solidFill>
                  <a:srgbClr val="000000"/>
                </a:solidFill>
                <a:latin typeface="微软雅黑" pitchFamily="34" charset="0"/>
                <a:ea typeface="微软雅黑" pitchFamily="34" charset="-122"/>
                <a:cs typeface="微软雅黑" pitchFamily="34" charset="-120"/>
              </a:rPr>
              <a:t>重力势能的减少量为</a:t>
            </a:r>
            <a:endParaRPr lang="en-US" altLang="zh-CN" sz="1800" b="0" i="0" dirty="0">
              <a:solidFill>
                <a:srgbClr val="000000"/>
              </a:solidFill>
              <a:latin typeface="微软雅黑" pitchFamily="34" charset="0"/>
              <a:ea typeface="微软雅黑" pitchFamily="34" charset="-122"/>
              <a:cs typeface="微软雅黑" pitchFamily="34" charset="-120"/>
            </a:endParaRPr>
          </a:p>
          <a:p>
            <a:pPr latinLnBrk="1">
              <a:lnSpc>
                <a:spcPts val="3300"/>
              </a:lnSpc>
            </a:pPr>
            <a:r>
              <a:rPr lang="en-US" altLang="zh-CN" sz="1800" i="0">
                <a:solidFill>
                  <a:srgbClr val="000000"/>
                </a:solidFill>
                <a:latin typeface="SimSun" pitchFamily="34" charset="0"/>
                <a:ea typeface="SimSun" pitchFamily="34" charset="-122"/>
                <a:cs typeface="SimSun" pitchFamily="34" charset="-120"/>
              </a:rPr>
              <a:t>_____________</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err="1">
                <a:solidFill>
                  <a:srgbClr val="000000"/>
                </a:solidFill>
                <a:latin typeface="微软雅黑" pitchFamily="34" charset="0"/>
                <a:ea typeface="微软雅黑" pitchFamily="34" charset="-122"/>
                <a:cs typeface="微软雅黑" pitchFamily="34" charset="-120"/>
              </a:rPr>
              <a:t>若在误差允许范围内两者相等，则可认为滑块从通过光电门Ⅰ到通过光电门Ⅱ的过程中</a:t>
            </a:r>
            <a:endParaRPr lang="en-US" altLang="zh-CN" sz="1800" b="0" i="0" dirty="0">
              <a:solidFill>
                <a:srgbClr val="000000"/>
              </a:solidFill>
              <a:latin typeface="微软雅黑" pitchFamily="34" charset="0"/>
              <a:ea typeface="微软雅黑" pitchFamily="34" charset="-122"/>
              <a:cs typeface="微软雅黑" pitchFamily="34" charset="-120"/>
            </a:endParaRPr>
          </a:p>
          <a:p>
            <a:pPr latinLnBrk="1">
              <a:lnSpc>
                <a:spcPts val="3100"/>
              </a:lnSpc>
            </a:pPr>
            <a:r>
              <a:rPr lang="en-US" altLang="zh-CN" b="0" i="0" dirty="0" err="1">
                <a:solidFill>
                  <a:srgbClr val="000000"/>
                </a:solidFill>
                <a:latin typeface="微软雅黑" pitchFamily="34" charset="0"/>
                <a:ea typeface="微软雅黑" pitchFamily="34" charset="-122"/>
                <a:cs typeface="微软雅黑" pitchFamily="34" charset="-120"/>
              </a:rPr>
              <a:t>机械能守恒（均用给定的物理量符号表示</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AlternateContent xmlns:mc="http://schemas.openxmlformats.org/markup-compatibility/2006">
        <mc:Choice xmlns:a14="http://schemas.microsoft.com/office/drawing/2010/main" Requires="a14">
          <p:sp>
            <p:nvSpPr>
              <p:cNvPr id="3" name="QB_6_AN.43_1#16245cf94.blank?vop=1&amp;pid=cf4ec4ce6&amp;color=0,0,0&amp;vpa=14&amp;vtp=1&amp;bbb=1&amp;rh=37.15504"/>
              <p:cNvSpPr/>
              <p:nvPr/>
            </p:nvSpPr>
            <p:spPr>
              <a:xfrm>
                <a:off x="7625017" y="1515810"/>
                <a:ext cx="1311021" cy="471869"/>
              </a:xfrm>
              <a:prstGeom prst="rect">
                <a:avLst/>
              </a:prstGeom>
              <a:noFill/>
              <a:ln/>
            </p:spPr>
            <p:txBody>
              <a:bodyPr wrap="none" lIns="0" tIns="0" rIns="0" bIns="0" rtlCol="0" anchor="t"/>
              <a:lstStyle/>
              <a:p>
                <a:pPr algn="ctr" latinLnBrk="1">
                  <a:lnSpc>
                    <a:spcPts val="3800"/>
                  </a:lnSpc>
                </a:pPr>
                <a14:m>
                  <m:oMath xmlns:m="http://schemas.openxmlformats.org/officeDocument/2006/math">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1</m:t>
                        </m:r>
                      </m:num>
                      <m:den>
                        <m:r>
                          <a:rPr lang="en-US" altLang="zh-CN" b="0" i="0">
                            <a:solidFill>
                              <a:srgbClr val="FF0000"/>
                            </a:solidFill>
                            <a:latin typeface="Cambria Math" pitchFamily="34" charset="0"/>
                            <a:ea typeface="Cambria Math" pitchFamily="34" charset="-122"/>
                            <a:cs typeface="Cambria Math" pitchFamily="34" charset="-120"/>
                          </a:rPr>
                          <m:t>2</m:t>
                        </m:r>
                      </m:den>
                    </m:f>
                    <m:r>
                      <a:rPr lang="en-US" altLang="zh-CN" b="0" i="0" smtClean="0">
                        <a:solidFill>
                          <a:srgbClr val="FF0000"/>
                        </a:solidFill>
                        <a:latin typeface="Cambria Math" pitchFamily="34" charset="0"/>
                        <a:ea typeface="Cambria Math" pitchFamily="34" charset="-122"/>
                        <a:cs typeface="Cambria Math" pitchFamily="34" charset="-120"/>
                      </a:rPr>
                      <m:t>𝑚</m:t>
                    </m:r>
                    <m:r>
                      <a:rPr lang="en-US" altLang="zh-CN" b="0" i="0" smtClean="0">
                        <a:solidFill>
                          <a:srgbClr val="FF0000"/>
                        </a:solidFill>
                        <a:latin typeface="Cambria Math" pitchFamily="34" charset="0"/>
                        <a:ea typeface="Cambria Math" pitchFamily="34" charset="-122"/>
                        <a:cs typeface="Cambria Math" pitchFamily="34" charset="-120"/>
                      </a:rPr>
                      <m:t>(</m:t>
                    </m:r>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sSup>
                          <m:sSup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b="0" i="0">
                                <a:solidFill>
                                  <a:srgbClr val="FF0000"/>
                                </a:solidFill>
                                <a:latin typeface="Cambria Math" pitchFamily="34" charset="0"/>
                                <a:ea typeface="Cambria Math" pitchFamily="34" charset="-122"/>
                                <a:cs typeface="Cambria Math" pitchFamily="34" charset="-120"/>
                              </a:rPr>
                              <m:t>𝑑</m:t>
                            </m:r>
                          </m:e>
                          <m:sup>
                            <m:r>
                              <a:rPr lang="en-US" altLang="zh-CN" b="0" i="0">
                                <a:solidFill>
                                  <a:srgbClr val="FF0000"/>
                                </a:solidFill>
                                <a:latin typeface="Cambria Math" pitchFamily="34" charset="0"/>
                                <a:ea typeface="Cambria Math" pitchFamily="34" charset="-122"/>
                                <a:cs typeface="Cambria Math" pitchFamily="34" charset="-120"/>
                              </a:rPr>
                              <m:t>2</m:t>
                            </m:r>
                          </m:sup>
                        </m:sSup>
                      </m:num>
                      <m:den>
                        <m:sSubSup>
                          <m:sSubSupPr>
                            <m:ctrlPr>
                              <a:rPr lang="en-US" altLang="zh-CN" b="0" i="1">
                                <a:solidFill>
                                  <a:srgbClr val="FF0000"/>
                                </a:solidFill>
                                <a:latin typeface="Cambria Math" panose="02040503050406030204" pitchFamily="18" charset="0"/>
                                <a:ea typeface="Cambria Math" pitchFamily="34" charset="-122"/>
                                <a:cs typeface="Cambria Math" pitchFamily="34" charset="-120"/>
                              </a:rPr>
                            </m:ctrlPr>
                          </m:sSubSupPr>
                          <m:e>
                            <m:r>
                              <a:rPr lang="en-US" altLang="zh-CN" b="0" i="0">
                                <a:solidFill>
                                  <a:srgbClr val="FF0000"/>
                                </a:solidFill>
                                <a:latin typeface="Cambria Math" pitchFamily="34" charset="0"/>
                                <a:ea typeface="Cambria Math" pitchFamily="34" charset="-122"/>
                                <a:cs typeface="Cambria Math" pitchFamily="34" charset="-120"/>
                              </a:rPr>
                              <m:t>𝑡</m:t>
                            </m:r>
                          </m:e>
                          <m:sub>
                            <m:r>
                              <a:rPr lang="en-US" altLang="zh-CN" b="0" i="0">
                                <a:solidFill>
                                  <a:srgbClr val="FF0000"/>
                                </a:solidFill>
                                <a:latin typeface="Cambria Math" pitchFamily="34" charset="0"/>
                                <a:ea typeface="Cambria Math" pitchFamily="34" charset="-122"/>
                                <a:cs typeface="Cambria Math" pitchFamily="34" charset="-120"/>
                              </a:rPr>
                              <m:t>2</m:t>
                            </m:r>
                          </m:sub>
                          <m:sup>
                            <m:r>
                              <a:rPr lang="en-US" altLang="zh-CN" b="0" i="0">
                                <a:solidFill>
                                  <a:srgbClr val="FF0000"/>
                                </a:solidFill>
                                <a:latin typeface="Cambria Math" pitchFamily="34" charset="0"/>
                                <a:ea typeface="Cambria Math" pitchFamily="34" charset="-122"/>
                                <a:cs typeface="Cambria Math" pitchFamily="34" charset="-120"/>
                              </a:rPr>
                              <m:t>2</m:t>
                            </m:r>
                          </m:sup>
                        </m:sSubSup>
                      </m:den>
                    </m:f>
                    <m:r>
                      <a:rPr lang="en-US" altLang="zh-CN" b="0" i="0" smtClean="0">
                        <a:solidFill>
                          <a:srgbClr val="FF0000"/>
                        </a:solidFill>
                        <a:latin typeface="Cambria Math" pitchFamily="34" charset="0"/>
                        <a:ea typeface="Cambria Math" pitchFamily="34" charset="-122"/>
                        <a:cs typeface="Cambria Math" pitchFamily="34" charset="-120"/>
                      </a:rPr>
                      <m:t>−</m:t>
                    </m:r>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sSup>
                          <m:sSup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b="0" i="0">
                                <a:solidFill>
                                  <a:srgbClr val="FF0000"/>
                                </a:solidFill>
                                <a:latin typeface="Cambria Math" pitchFamily="34" charset="0"/>
                                <a:ea typeface="Cambria Math" pitchFamily="34" charset="-122"/>
                                <a:cs typeface="Cambria Math" pitchFamily="34" charset="-120"/>
                              </a:rPr>
                              <m:t>𝑑</m:t>
                            </m:r>
                          </m:e>
                          <m:sup>
                            <m:r>
                              <a:rPr lang="en-US" altLang="zh-CN" b="0" i="0">
                                <a:solidFill>
                                  <a:srgbClr val="FF0000"/>
                                </a:solidFill>
                                <a:latin typeface="Cambria Math" pitchFamily="34" charset="0"/>
                                <a:ea typeface="Cambria Math" pitchFamily="34" charset="-122"/>
                                <a:cs typeface="Cambria Math" pitchFamily="34" charset="-120"/>
                              </a:rPr>
                              <m:t>2</m:t>
                            </m:r>
                          </m:sup>
                        </m:sSup>
                      </m:num>
                      <m:den>
                        <m:sSubSup>
                          <m:sSubSupPr>
                            <m:ctrlPr>
                              <a:rPr lang="en-US" altLang="zh-CN" b="0" i="1">
                                <a:solidFill>
                                  <a:srgbClr val="FF0000"/>
                                </a:solidFill>
                                <a:latin typeface="Cambria Math" panose="02040503050406030204" pitchFamily="18" charset="0"/>
                                <a:ea typeface="Cambria Math" pitchFamily="34" charset="-122"/>
                                <a:cs typeface="Cambria Math" pitchFamily="34" charset="-120"/>
                              </a:rPr>
                            </m:ctrlPr>
                          </m:sSubSupPr>
                          <m:e>
                            <m:r>
                              <a:rPr lang="en-US" altLang="zh-CN" b="0" i="0">
                                <a:solidFill>
                                  <a:srgbClr val="FF0000"/>
                                </a:solidFill>
                                <a:latin typeface="Cambria Math" pitchFamily="34" charset="0"/>
                                <a:ea typeface="Cambria Math" pitchFamily="34" charset="-122"/>
                                <a:cs typeface="Cambria Math" pitchFamily="34" charset="-120"/>
                              </a:rPr>
                              <m:t>𝑡</m:t>
                            </m:r>
                          </m:e>
                          <m:sub>
                            <m:r>
                              <a:rPr lang="en-US" altLang="zh-CN" b="0" i="0">
                                <a:solidFill>
                                  <a:srgbClr val="FF0000"/>
                                </a:solidFill>
                                <a:latin typeface="Cambria Math" pitchFamily="34" charset="0"/>
                                <a:ea typeface="Cambria Math" pitchFamily="34" charset="-122"/>
                                <a:cs typeface="Cambria Math" pitchFamily="34" charset="-120"/>
                              </a:rPr>
                              <m:t>1</m:t>
                            </m:r>
                          </m:sub>
                          <m:sup>
                            <m:r>
                              <a:rPr lang="en-US" altLang="zh-CN" b="0" i="0">
                                <a:solidFill>
                                  <a:srgbClr val="FF0000"/>
                                </a:solidFill>
                                <a:latin typeface="Cambria Math" pitchFamily="34" charset="0"/>
                                <a:ea typeface="Cambria Math" pitchFamily="34" charset="-122"/>
                                <a:cs typeface="Cambria Math" pitchFamily="34" charset="-120"/>
                              </a:rPr>
                              <m:t>2</m:t>
                            </m:r>
                          </m:sup>
                        </m:sSubSup>
                      </m:den>
                    </m:f>
                    <m:r>
                      <a:rPr lang="en-US" altLang="zh-CN" b="0" i="0" smtClean="0">
                        <a:solidFill>
                          <a:srgbClr val="FF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B_6_AN.43_1#16245cf94.blank?vop=1&amp;pid=cf4ec4ce6&amp;color=0,0,0&amp;vpa=14&amp;vtp=1&amp;bbb=1&amp;rh=37.15504"/>
              <p:cNvSpPr>
                <a:spLocks noRot="1" noChangeAspect="1" noMove="1" noResize="1" noEditPoints="1" noAdjustHandles="1" noChangeArrowheads="1" noChangeShapeType="1" noTextEdit="1"/>
              </p:cNvSpPr>
              <p:nvPr/>
            </p:nvSpPr>
            <p:spPr>
              <a:xfrm>
                <a:off x="7625017" y="1515810"/>
                <a:ext cx="1311021" cy="471869"/>
              </a:xfrm>
              <a:prstGeom prst="rect">
                <a:avLst/>
              </a:prstGeom>
              <a:blipFill>
                <a:blip r:embed="rId3"/>
                <a:stretch>
                  <a:fillRect b="-389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44_1#16245cf94.blank?vop=1&amp;pid=cf4ec4ce6&amp;color=0,0,0&amp;vpa=15&amp;vtp=1&amp;bbb=1"/>
              <p:cNvSpPr/>
              <p:nvPr/>
            </p:nvSpPr>
            <p:spPr>
              <a:xfrm>
                <a:off x="887666" y="2186751"/>
                <a:ext cx="1378077"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𝑚𝑔</m:t>
                    </m:r>
                    <m:r>
                      <a:rPr lang="en-US" altLang="zh-CN" b="0" i="0" smtClean="0">
                        <a:solidFill>
                          <a:srgbClr val="FF0000"/>
                        </a:solidFill>
                        <a:latin typeface="Cambria Math" pitchFamily="34" charset="0"/>
                        <a:ea typeface="Cambria Math" pitchFamily="34" charset="-122"/>
                        <a:cs typeface="Cambria Math" pitchFamily="34" charset="-120"/>
                      </a:rPr>
                      <m:t>(</m:t>
                    </m:r>
                    <m:sSub>
                      <m:sSub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h</m:t>
                        </m:r>
                      </m:e>
                      <m:sub>
                        <m:r>
                          <a:rPr lang="en-US" altLang="zh-CN" b="0" i="0">
                            <a:solidFill>
                              <a:srgbClr val="FF0000"/>
                            </a:solidFill>
                            <a:latin typeface="Cambria Math" pitchFamily="34" charset="0"/>
                            <a:ea typeface="Cambria Math" pitchFamily="34" charset="-122"/>
                            <a:cs typeface="Cambria Math" pitchFamily="34" charset="-120"/>
                          </a:rPr>
                          <m:t>1</m:t>
                        </m:r>
                      </m:sub>
                    </m:sSub>
                    <m:r>
                      <a:rPr lang="en-US" altLang="zh-CN" b="0" i="0" smtClean="0">
                        <a:solidFill>
                          <a:srgbClr val="FF0000"/>
                        </a:solidFill>
                        <a:latin typeface="Cambria Math" pitchFamily="34" charset="0"/>
                        <a:ea typeface="Cambria Math" pitchFamily="34" charset="-122"/>
                        <a:cs typeface="Cambria Math" pitchFamily="34" charset="-120"/>
                      </a:rPr>
                      <m:t>−</m:t>
                    </m:r>
                    <m:sSub>
                      <m:sSub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h</m:t>
                        </m:r>
                      </m:e>
                      <m:sub>
                        <m:r>
                          <a:rPr lang="en-US" altLang="zh-CN" b="0" i="0">
                            <a:solidFill>
                              <a:srgbClr val="FF0000"/>
                            </a:solidFill>
                            <a:latin typeface="Cambria Math" pitchFamily="34" charset="0"/>
                            <a:ea typeface="Cambria Math" pitchFamily="34" charset="-122"/>
                            <a:cs typeface="Cambria Math" pitchFamily="34" charset="-120"/>
                          </a:rPr>
                          <m:t>2</m:t>
                        </m:r>
                      </m:sub>
                    </m:sSub>
                    <m:r>
                      <a:rPr lang="en-US" altLang="zh-CN" b="0" i="0" smtClean="0">
                        <a:solidFill>
                          <a:srgbClr val="FF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4" name="QB_6_AN.44_1#16245cf94.blank?vop=1&amp;pid=cf4ec4ce6&amp;color=0,0,0&amp;vpa=15&amp;vtp=1&amp;bbb=1"/>
              <p:cNvSpPr>
                <a:spLocks noRot="1" noChangeAspect="1" noMove="1" noResize="1" noEditPoints="1" noAdjustHandles="1" noChangeArrowheads="1" noChangeShapeType="1" noTextEdit="1"/>
              </p:cNvSpPr>
              <p:nvPr/>
            </p:nvSpPr>
            <p:spPr>
              <a:xfrm>
                <a:off x="887666" y="2186751"/>
                <a:ext cx="1378077" cy="260350"/>
              </a:xfrm>
              <a:prstGeom prst="rect">
                <a:avLst/>
              </a:prstGeom>
              <a:blipFill>
                <a:blip r:embed="rId4"/>
                <a:stretch>
                  <a:fillRect l="-2212" t="-7143" r="-3982" b="-4285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45_1#16245cf94?vop=1&amp;pid=cf4ec4ce6&amp;color=0,0,0&amp;vtp=1&amp;bbb=1&amp;hb=1"/>
              <p:cNvSpPr/>
              <p:nvPr/>
            </p:nvSpPr>
            <p:spPr>
              <a:xfrm>
                <a:off x="832104" y="2923796"/>
                <a:ext cx="10533888" cy="1354455"/>
              </a:xfrm>
              <a:prstGeom prst="rect">
                <a:avLst/>
              </a:prstGeom>
              <a:noFill/>
              <a:ln/>
            </p:spPr>
            <p:txBody>
              <a:bodyPr wrap="none" lIns="0" tIns="0" rIns="0" bIns="0" rtlCol="0" anchor="t"/>
              <a:lstStyle/>
              <a:p>
                <a:pPr algn="l" latinLnBrk="1">
                  <a:lnSpc>
                    <a:spcPts val="3800"/>
                  </a:lnSpc>
                </a:pPr>
                <a:r>
                  <a:rPr lang="en-US" altLang="zh-CN" sz="1800" b="0" i="0" dirty="0">
                    <a:solidFill>
                      <a:srgbClr val="000000"/>
                    </a:solidFill>
                    <a:latin typeface="微软雅黑" pitchFamily="34" charset="0"/>
                    <a:ea typeface="微软雅黑" pitchFamily="34" charset="-122"/>
                    <a:cs typeface="微软雅黑" pitchFamily="34" charset="-120"/>
                  </a:rPr>
                  <a:t>【解析】滑块经过光电门Ⅰ时的速度大小为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，滑块从通过光电门Ⅰ到通过光电门</a:t>
                </a:r>
                <a:r>
                  <a:rPr lang="en-US" altLang="zh-CN" sz="1800" b="0" i="0">
                    <a:solidFill>
                      <a:srgbClr val="000000"/>
                    </a:solidFill>
                    <a:latin typeface="微软雅黑" pitchFamily="34" charset="0"/>
                    <a:ea typeface="微软雅黑" pitchFamily="34" charset="-122"/>
                    <a:cs typeface="微软雅黑" pitchFamily="34" charset="-120"/>
                  </a:rPr>
                  <a:t>Ⅱ的过程中动能的</a:t>
                </a:r>
              </a:p>
              <a:p>
                <a:pPr latinLnBrk="1">
                  <a:lnSpc>
                    <a:spcPts val="4100"/>
                  </a:lnSpc>
                </a:pPr>
                <a:r>
                  <a:rPr lang="en-US" altLang="zh-CN" sz="1800" b="0" i="0">
                    <a:solidFill>
                      <a:srgbClr val="000000"/>
                    </a:solidFill>
                    <a:latin typeface="微软雅黑" pitchFamily="34" charset="0"/>
                    <a:ea typeface="微软雅黑" pitchFamily="34" charset="-122"/>
                    <a:cs typeface="微软雅黑" pitchFamily="34" charset="-120"/>
                  </a:rPr>
                  <a:t>增加量为</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Δ</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m:rPr>
                            <m:sty m:val="p"/>
                          </m:rPr>
                          <a:rPr lang="en-US" altLang="zh-CN" sz="1800" b="0" i="0">
                            <a:solidFill>
                              <a:srgbClr val="000000"/>
                            </a:solidFill>
                            <a:latin typeface="Cambria Math" pitchFamily="34" charset="0"/>
                            <a:ea typeface="Cambria Math" pitchFamily="34" charset="-122"/>
                            <a:cs typeface="Cambria Math" pitchFamily="34" charset="-120"/>
                          </a:rPr>
                          <m:t>k</m:t>
                        </m:r>
                      </m:sub>
                    </m:sSub>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smtClean="0">
                        <a:solidFill>
                          <a:srgbClr val="000000"/>
                        </a:solidFill>
                        <a:latin typeface="Cambria Math" pitchFamily="34" charset="0"/>
                        <a:ea typeface="Cambria Math" pitchFamily="34" charset="-122"/>
                        <a:cs typeface="Cambria Math" pitchFamily="34" charset="-120"/>
                      </a:rPr>
                      <m:t>𝑚</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smtClean="0">
                        <a:solidFill>
                          <a:srgbClr val="000000"/>
                        </a:solidFill>
                        <a:latin typeface="Cambria Math" pitchFamily="34" charset="0"/>
                        <a:ea typeface="Cambria Math" pitchFamily="34" charset="-122"/>
                        <a:cs typeface="Cambria Math" pitchFamily="34" charset="-120"/>
                      </a:rPr>
                      <m:t>𝑚</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smtClean="0">
                        <a:solidFill>
                          <a:srgbClr val="000000"/>
                        </a:solidFill>
                        <a:latin typeface="Cambria Math" pitchFamily="34" charset="0"/>
                        <a:ea typeface="Cambria Math" pitchFamily="34" charset="-122"/>
                        <a:cs typeface="Cambria Math" pitchFamily="34" charset="-120"/>
                      </a:rPr>
                      <m:t>𝑚</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𝑑</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𝑑</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；重力势能的减少量为</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Δ</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m:rPr>
                            <m:sty m:val="p"/>
                          </m:rPr>
                          <a:rPr lang="en-US" altLang="zh-CN" sz="1800" b="0" i="0">
                            <a:solidFill>
                              <a:srgbClr val="000000"/>
                            </a:solidFill>
                            <a:latin typeface="Cambria Math" pitchFamily="34" charset="0"/>
                            <a:ea typeface="Cambria Math" pitchFamily="34" charset="-122"/>
                            <a:cs typeface="Cambria Math" pitchFamily="34" charset="-120"/>
                          </a:rPr>
                          <m:t>p</m:t>
                        </m:r>
                      </m:sub>
                    </m:sSub>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𝑚𝑔</m:t>
                    </m:r>
                    <m:r>
                      <a:rPr lang="en-US" altLang="zh-CN" sz="1800" b="0" i="0" smtClean="0">
                        <a:solidFill>
                          <a:srgbClr val="00000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smtClean="0">
                        <a:solidFill>
                          <a:srgbClr val="00000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（点拨</a:t>
                </a:r>
                <a:r>
                  <a:rPr lang="en-US" altLang="zh-CN" sz="1800" b="0" i="0">
                    <a:solidFill>
                      <a:srgbClr val="00A0AF"/>
                    </a:solidFill>
                    <a:latin typeface="微软雅黑" pitchFamily="34" charset="0"/>
                    <a:ea typeface="楷体" pitchFamily="34" charset="-122"/>
                    <a:cs typeface="微软雅黑" pitchFamily="34" charset="-120"/>
                  </a:rPr>
                  <a:t>：滑块下</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滑</a:t>
                </a:r>
                <a:r>
                  <a:rPr lang="en-US" altLang="zh-CN" b="0" i="0" dirty="0">
                    <a:solidFill>
                      <a:srgbClr val="00A0AF"/>
                    </a:solidFill>
                    <a:latin typeface="微软雅黑" pitchFamily="34" charset="0"/>
                    <a:ea typeface="楷体" pitchFamily="34" charset="-122"/>
                    <a:cs typeface="微软雅黑" pitchFamily="34" charset="-120"/>
                  </a:rPr>
                  <a:t>，</a:t>
                </a:r>
                <a14:m>
                  <m:oMath xmlns:m="http://schemas.openxmlformats.org/officeDocument/2006/math">
                    <m:r>
                      <a:rPr lang="en-US" altLang="zh-CN" b="0" i="0" smtClean="0">
                        <a:solidFill>
                          <a:srgbClr val="00A0AF"/>
                        </a:solidFill>
                        <a:latin typeface="Cambria Math" pitchFamily="34" charset="0"/>
                        <a:ea typeface="Cambria Math" pitchFamily="34" charset="-122"/>
                        <a:cs typeface="Cambria Math" pitchFamily="34" charset="-120"/>
                      </a:rPr>
                      <m:t>𝐴</m:t>
                    </m:r>
                  </m:oMath>
                </a14:m>
                <a:r>
                  <a:rPr lang="en-US" altLang="zh-CN" b="0" i="0" dirty="0">
                    <a:solidFill>
                      <a:srgbClr val="00A0AF"/>
                    </a:solidFill>
                    <a:latin typeface="微软雅黑" pitchFamily="34" charset="0"/>
                    <a:ea typeface="楷体" pitchFamily="34" charset="-122"/>
                    <a:cs typeface="微软雅黑" pitchFamily="34" charset="-120"/>
                  </a:rPr>
                  <a:t>点高度</a:t>
                </a:r>
                <a14:m>
                  <m:oMath xmlns:m="http://schemas.openxmlformats.org/officeDocument/2006/math">
                    <m:sSub>
                      <m:sSubPr>
                        <m:ctrlPr>
                          <a:rPr lang="en-US" altLang="zh-CN" b="0" i="1" dirty="0" smtClean="0">
                            <a:solidFill>
                              <a:srgbClr val="00A0AF"/>
                            </a:solidFill>
                            <a:latin typeface="Cambria Math" panose="02040503050406030204" pitchFamily="18" charset="0"/>
                            <a:ea typeface="楷体" pitchFamily="34" charset="-122"/>
                            <a:cs typeface="楷体" pitchFamily="34" charset="-120"/>
                          </a:rPr>
                        </m:ctrlPr>
                      </m:sSubPr>
                      <m:e>
                        <m:r>
                          <a:rPr lang="en-US" altLang="zh-CN" b="0" i="0">
                            <a:solidFill>
                              <a:srgbClr val="00A0AF"/>
                            </a:solidFill>
                            <a:latin typeface="Cambria Math" pitchFamily="34" charset="0"/>
                            <a:ea typeface="Cambria Math" pitchFamily="34" charset="-122"/>
                            <a:cs typeface="Cambria Math" pitchFamily="34" charset="-120"/>
                          </a:rPr>
                          <m:t>h</m:t>
                        </m:r>
                      </m:e>
                      <m:sub>
                        <m:r>
                          <a:rPr lang="en-US" altLang="zh-CN" b="0" i="0">
                            <a:solidFill>
                              <a:srgbClr val="00A0AF"/>
                            </a:solidFill>
                            <a:latin typeface="Cambria Math" pitchFamily="34" charset="0"/>
                            <a:ea typeface="Cambria Math" pitchFamily="34" charset="-122"/>
                            <a:cs typeface="Cambria Math" pitchFamily="34" charset="-120"/>
                          </a:rPr>
                          <m:t>1</m:t>
                        </m:r>
                      </m:sub>
                    </m:sSub>
                  </m:oMath>
                </a14:m>
                <a:r>
                  <a:rPr lang="en-US" altLang="zh-CN" b="0" i="0" dirty="0">
                    <a:solidFill>
                      <a:srgbClr val="00A0AF"/>
                    </a:solidFill>
                    <a:latin typeface="微软雅黑" pitchFamily="34" charset="0"/>
                    <a:ea typeface="楷体" pitchFamily="34" charset="-122"/>
                    <a:cs typeface="微软雅黑" pitchFamily="34" charset="-120"/>
                  </a:rPr>
                  <a:t>大于</a:t>
                </a:r>
                <a14:m>
                  <m:oMath xmlns:m="http://schemas.openxmlformats.org/officeDocument/2006/math">
                    <m:r>
                      <a:rPr lang="en-US" altLang="zh-CN" b="0" i="0" smtClean="0">
                        <a:solidFill>
                          <a:srgbClr val="00A0AF"/>
                        </a:solidFill>
                        <a:latin typeface="Cambria Math" pitchFamily="34" charset="0"/>
                        <a:ea typeface="Cambria Math" pitchFamily="34" charset="-122"/>
                        <a:cs typeface="Cambria Math" pitchFamily="34" charset="-120"/>
                      </a:rPr>
                      <m:t>𝐵</m:t>
                    </m:r>
                  </m:oMath>
                </a14:m>
                <a:r>
                  <a:rPr lang="en-US" altLang="zh-CN" b="0" i="0" dirty="0">
                    <a:solidFill>
                      <a:srgbClr val="00A0AF"/>
                    </a:solidFill>
                    <a:latin typeface="微软雅黑" pitchFamily="34" charset="0"/>
                    <a:ea typeface="楷体" pitchFamily="34" charset="-122"/>
                    <a:cs typeface="微软雅黑" pitchFamily="34" charset="-120"/>
                  </a:rPr>
                  <a:t>点高度</a:t>
                </a:r>
                <a14:m>
                  <m:oMath xmlns:m="http://schemas.openxmlformats.org/officeDocument/2006/math">
                    <m:sSub>
                      <m:sSubPr>
                        <m:ctrlPr>
                          <a:rPr lang="en-US" altLang="zh-CN" b="0" i="1" dirty="0" smtClean="0">
                            <a:solidFill>
                              <a:srgbClr val="00A0AF"/>
                            </a:solidFill>
                            <a:latin typeface="Cambria Math" panose="02040503050406030204" pitchFamily="18" charset="0"/>
                            <a:ea typeface="楷体" pitchFamily="34" charset="-122"/>
                            <a:cs typeface="楷体" pitchFamily="34" charset="-120"/>
                          </a:rPr>
                        </m:ctrlPr>
                      </m:sSubPr>
                      <m:e>
                        <m:r>
                          <a:rPr lang="en-US" altLang="zh-CN" b="0" i="0">
                            <a:solidFill>
                              <a:srgbClr val="00A0AF"/>
                            </a:solidFill>
                            <a:latin typeface="Cambria Math" pitchFamily="34" charset="0"/>
                            <a:ea typeface="Cambria Math" pitchFamily="34" charset="-122"/>
                            <a:cs typeface="Cambria Math" pitchFamily="34" charset="-120"/>
                          </a:rPr>
                          <m:t>h</m:t>
                        </m:r>
                      </m:e>
                      <m:sub>
                        <m:r>
                          <a:rPr lang="en-US" altLang="zh-CN" b="0" i="0">
                            <a:solidFill>
                              <a:srgbClr val="00A0AF"/>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b="0" i="0" dirty="0">
                    <a:solidFill>
                      <a:srgbClr val="00A0AF"/>
                    </a:solidFill>
                    <a:latin typeface="微软雅黑" pitchFamily="34" charset="0"/>
                    <a:ea typeface="楷体" pitchFamily="34" charset="-122"/>
                    <a:cs typeface="微软雅黑" pitchFamily="34" charset="-120"/>
                  </a:rPr>
                  <a:t>，重力势能减少量为正值）</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5" name="QB_6_AS.45_1#16245cf94?vop=1&amp;pid=cf4ec4ce6&amp;color=0,0,0&amp;vtp=1&amp;bbb=1&amp;hb=1"/>
              <p:cNvSpPr>
                <a:spLocks noRot="1" noChangeAspect="1" noMove="1" noResize="1" noEditPoints="1" noAdjustHandles="1" noChangeArrowheads="1" noChangeShapeType="1" noTextEdit="1"/>
              </p:cNvSpPr>
              <p:nvPr/>
            </p:nvSpPr>
            <p:spPr>
              <a:xfrm>
                <a:off x="832104" y="2923796"/>
                <a:ext cx="10533888" cy="1354455"/>
              </a:xfrm>
              <a:prstGeom prst="rect">
                <a:avLst/>
              </a:prstGeom>
              <a:blipFill>
                <a:blip r:embed="rId5"/>
                <a:stretch>
                  <a:fillRect l="-1389" r="-1331" b="-10360"/>
                </a:stretch>
              </a:blipFill>
              <a:ln/>
            </p:spPr>
            <p:txBody>
              <a:bodyPr/>
              <a:lstStyle/>
              <a:p>
                <a:r>
                  <a:rPr lang="zh-CN" altLang="en-US">
                    <a:noFill/>
                  </a:rPr>
                  <a:t> </a:t>
                </a:r>
              </a:p>
            </p:txBody>
          </p:sp>
        </mc:Fallback>
      </mc:AlternateContent>
      <p:sp>
        <p:nvSpPr>
          <p:cNvPr id="6" name="QB_6_BD.46_1#e997c195f?vop=1&amp;pid=cf4ec4ce6&amp;color=0,0,0&amp;vtp=1&amp;bbb=1&amp;hb=1"/>
          <p:cNvSpPr/>
          <p:nvPr/>
        </p:nvSpPr>
        <p:spPr>
          <a:xfrm>
            <a:off x="832104" y="4282696"/>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a:solidFill>
                  <a:srgbClr val="000000"/>
                </a:solidFill>
                <a:latin typeface="微软雅黑" pitchFamily="34" charset="0"/>
                <a:ea typeface="微软雅黑" pitchFamily="34" charset="-122"/>
                <a:cs typeface="微软雅黑" pitchFamily="34" charset="-120"/>
              </a:rPr>
              <a:t>写出一条会导致滑块动能的增加量小于重力势能的减少量的原因：</a:t>
            </a:r>
            <a:r>
              <a:rPr lang="en-US" altLang="zh-CN" sz="1800" i="0">
                <a:solidFill>
                  <a:srgbClr val="000000"/>
                </a:solidFill>
                <a:latin typeface="SimSun" pitchFamily="34" charset="0"/>
                <a:ea typeface="SimSun" pitchFamily="34" charset="-122"/>
                <a:cs typeface="SimSun" pitchFamily="34" charset="-120"/>
              </a:rPr>
              <a:t>____________________________</a:t>
            </a:r>
            <a:endParaRPr lang="en-US" altLang="zh-CN" sz="1800" i="0" dirty="0">
              <a:solidFill>
                <a:srgbClr val="000000"/>
              </a:solidFill>
              <a:latin typeface="SimSun" pitchFamily="34" charset="0"/>
              <a:ea typeface="SimSun" pitchFamily="34" charset="-122"/>
              <a:cs typeface="SimSun" pitchFamily="34" charset="-120"/>
            </a:endParaRPr>
          </a:p>
          <a:p>
            <a:pPr latinLnBrk="1">
              <a:lnSpc>
                <a:spcPts val="3100"/>
              </a:lnSpc>
            </a:pPr>
            <a:r>
              <a:rPr lang="en-US" altLang="zh-CN" i="0" dirty="0">
                <a:solidFill>
                  <a:srgbClr val="000000"/>
                </a:solidFill>
                <a:latin typeface="SimSun" pitchFamily="34" charset="0"/>
                <a:ea typeface="SimSun" pitchFamily="34" charset="-122"/>
                <a:cs typeface="SimSun" pitchFamily="34" charset="-120"/>
              </a:rPr>
              <a:t>_____________</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p:sp>
        <p:nvSpPr>
          <p:cNvPr id="7" name="QB_6_AN.47_1#e997c195f.blank?vop=1&amp;pid=cf4ec4ce6&amp;color=0,0,0&amp;vpa=16&amp;vtp=1&amp;bbb=1&amp;hb=1"/>
          <p:cNvSpPr/>
          <p:nvPr/>
        </p:nvSpPr>
        <p:spPr>
          <a:xfrm>
            <a:off x="832104" y="4252216"/>
            <a:ext cx="10531904" cy="773430"/>
          </a:xfrm>
          <a:prstGeom prst="rect">
            <a:avLst/>
          </a:prstGeom>
          <a:noFill/>
          <a:ln/>
        </p:spPr>
        <p:txBody>
          <a:bodyPr wrap="none" lIns="0" tIns="0" rIns="0" bIns="0" rtlCol="0" anchor="t"/>
          <a:lstStyle/>
          <a:p>
            <a:pPr latinLnBrk="1">
              <a:lnSpc>
                <a:spcPts val="3300"/>
              </a:lnSpc>
            </a:pPr>
            <a:r>
              <a:rPr lang="en-US" altLang="zh-CN" b="0" i="0">
                <a:solidFill>
                  <a:srgbClr val="FF0000"/>
                </a:solidFill>
                <a:latin typeface="SimSun" panose="02010600030101010101" pitchFamily="2" charset="-122"/>
                <a:ea typeface="微软雅黑" pitchFamily="34" charset="-122"/>
                <a:cs typeface="微软雅黑" pitchFamily="34" charset="-120"/>
              </a:rPr>
              <a:t>                                                                 </a:t>
            </a:r>
            <a:r>
              <a:rPr lang="en-US" altLang="zh-CN" b="0" i="0">
                <a:solidFill>
                  <a:srgbClr val="FF0000"/>
                </a:solidFill>
                <a:latin typeface="微软雅黑" pitchFamily="34" charset="0"/>
                <a:ea typeface="微软雅黑" pitchFamily="34" charset="-122"/>
                <a:cs typeface="微软雅黑" pitchFamily="34" charset="-120"/>
              </a:rPr>
              <a:t>滑块下滑过程中受到空气阻力</a:t>
            </a:r>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a:t>
            </a:r>
            <a:r>
              <a:rPr lang="en-US" altLang="zh-CN" b="0" i="0" dirty="0">
                <a:solidFill>
                  <a:srgbClr val="FF0000"/>
                </a:solidFill>
                <a:latin typeface="微软雅黑" pitchFamily="34" charset="0"/>
                <a:ea typeface="微软雅黑" pitchFamily="34" charset="-122"/>
                <a:cs typeface="微软雅黑" pitchFamily="34" charset="-120"/>
              </a:rPr>
              <a:t>合理即可）</a:t>
            </a:r>
            <a:endParaRPr lang="en-US" altLang="zh-CN" dirty="0">
              <a:solidFill>
                <a:srgbClr val="FF0000"/>
              </a:solidFill>
            </a:endParaRPr>
          </a:p>
        </p:txBody>
      </p:sp>
      <p:sp>
        <p:nvSpPr>
          <p:cNvPr id="8" name="QB_6_AS.48_1#e997c195f?vop=1&amp;pid=cf4ec4ce6&amp;color=0,0,0&amp;vtp=1&amp;bbb=1&amp;hb=1"/>
          <p:cNvSpPr/>
          <p:nvPr/>
        </p:nvSpPr>
        <p:spPr>
          <a:xfrm>
            <a:off x="832104" y="5111371"/>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解析】导致滑块动能的增加量小于重力势能的减少量的原因是滑块下滑过程中受到空气阻力</a:t>
            </a:r>
            <a:r>
              <a:rPr lang="en-US" altLang="zh-CN" sz="1800" b="0" i="0" dirty="0">
                <a:solidFill>
                  <a:srgbClr val="00A0AF"/>
                </a:solidFill>
                <a:latin typeface="微软雅黑" pitchFamily="34" charset="0"/>
                <a:ea typeface="楷体" pitchFamily="34" charset="-122"/>
                <a:cs typeface="微软雅黑" pitchFamily="34" charset="-120"/>
              </a:rPr>
              <a:t>（易错</a:t>
            </a:r>
            <a:r>
              <a:rPr lang="en-US" altLang="zh-CN" sz="1800" b="0" i="0">
                <a:solidFill>
                  <a:srgbClr val="00A0AF"/>
                </a:solidFill>
                <a:latin typeface="微软雅黑" pitchFamily="34" charset="0"/>
                <a:ea typeface="楷体" pitchFamily="34" charset="-122"/>
                <a:cs typeface="微软雅黑" pitchFamily="34" charset="-120"/>
              </a:rPr>
              <a:t>：误</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认为</a:t>
            </a:r>
            <a:r>
              <a:rPr lang="en-US" altLang="zh-CN" b="0" i="0" dirty="0">
                <a:solidFill>
                  <a:srgbClr val="00A0AF"/>
                </a:solidFill>
                <a:latin typeface="微软雅黑" pitchFamily="34" charset="0"/>
                <a:ea typeface="楷体" pitchFamily="34" charset="-122"/>
                <a:cs typeface="微软雅黑" pitchFamily="34" charset="-120"/>
              </a:rPr>
              <a:t>“气垫导轨无阻力”，</a:t>
            </a:r>
            <a:r>
              <a:rPr lang="en-US" altLang="zh-CN" b="0" i="0">
                <a:solidFill>
                  <a:srgbClr val="00A0AF"/>
                </a:solidFill>
                <a:latin typeface="微软雅黑" pitchFamily="34" charset="0"/>
                <a:ea typeface="楷体" pitchFamily="34" charset="-122"/>
                <a:cs typeface="微软雅黑" pitchFamily="34" charset="-120"/>
              </a:rPr>
              <a:t>忽略空气阻力的影响）</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p:sp>
        <p:nvSpPr>
          <p:cNvPr id="9" name="QB_6_AS.45_1#16245cf94?vop=1&amp;pid=cf4ec4ce6&amp;color=0,0,0&amp;vtp=1&amp;bbb=1&amp;hb=1&amp;uw=1">
            <a:extLst>
              <a:ext uri="{FF2B5EF4-FFF2-40B4-BE49-F238E27FC236}">
                <a16:creationId xmlns:a16="http://schemas.microsoft.com/office/drawing/2014/main" id="{D770AD8C-52A2-72A3-E663-EF1D0215E898}"/>
              </a:ext>
            </a:extLst>
          </p:cNvPr>
          <p:cNvSpPr/>
          <p:nvPr/>
        </p:nvSpPr>
        <p:spPr>
          <a:xfrm>
            <a:off x="5562473" y="3404586"/>
            <a:ext cx="3997897" cy="5243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0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10" name="QB_6_AS.48_1#e997c195f?vop=1&amp;pid=cf4ec4ce6&amp;color=0,0,0&amp;vtp=1&amp;bbb=1&amp;hb=1&amp;uw=1">
            <a:extLst>
              <a:ext uri="{FF2B5EF4-FFF2-40B4-BE49-F238E27FC236}">
                <a16:creationId xmlns:a16="http://schemas.microsoft.com/office/drawing/2014/main" id="{1199EB86-4105-CECA-189E-FBDE0C243F0B}"/>
              </a:ext>
            </a:extLst>
          </p:cNvPr>
          <p:cNvSpPr/>
          <p:nvPr/>
        </p:nvSpPr>
        <p:spPr>
          <a:xfrm>
            <a:off x="1746504" y="5111148"/>
            <a:ext cx="96694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11" name="QB_6_AS.48_1#e997c195f?vop=1&amp;pid=cf4ec4ce6&amp;color=0,0,0&amp;vtp=1&amp;bbb=1&amp;hb=1&amp;uw=1">
            <a:extLst>
              <a:ext uri="{FF2B5EF4-FFF2-40B4-BE49-F238E27FC236}">
                <a16:creationId xmlns:a16="http://schemas.microsoft.com/office/drawing/2014/main" id="{CF3C064A-B9F3-0AB0-8080-10F8FDE0060F}"/>
              </a:ext>
            </a:extLst>
          </p:cNvPr>
          <p:cNvSpPr/>
          <p:nvPr/>
        </p:nvSpPr>
        <p:spPr>
          <a:xfrm>
            <a:off x="832104" y="5529614"/>
            <a:ext cx="5029200" cy="35287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2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 calcmode="lin" valueType="num">
                                      <p:cBhvr additive="base">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anim calcmode="lin" valueType="num">
                                      <p:cBhvr additive="base">
                                        <p:cTn id="3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9">
                                            <p:bg/>
                                          </p:spTgt>
                                        </p:tgtEl>
                                        <p:attrNameLst>
                                          <p:attrName>style.visibility</p:attrName>
                                        </p:attrNameLst>
                                      </p:cBhvr>
                                      <p:to>
                                        <p:strVal val="visible"/>
                                      </p:to>
                                    </p:set>
                                    <p:anim calcmode="lin" valueType="num">
                                      <p:cBhvr additive="base">
                                        <p:cTn id="4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9">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9">
                                            <p:txEl>
                                              <p:pRg st="0" end="0"/>
                                            </p:txEl>
                                          </p:spTgt>
                                        </p:tgtEl>
                                        <p:attrNameLst>
                                          <p:attrName>style.visibility</p:attrName>
                                        </p:attrNameLst>
                                      </p:cBhvr>
                                      <p:to>
                                        <p:strVal val="visible"/>
                                      </p:to>
                                    </p:set>
                                    <p:anim calcmode="lin" valueType="num">
                                      <p:cBhvr additive="base">
                                        <p:cTn id="4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7">
                                            <p:bg/>
                                          </p:spTgt>
                                        </p:tgtEl>
                                        <p:attrNameLst>
                                          <p:attrName>style.visibility</p:attrName>
                                        </p:attrNameLst>
                                      </p:cBhvr>
                                      <p:to>
                                        <p:strVal val="visible"/>
                                      </p:to>
                                    </p:set>
                                    <p:anim calcmode="lin" valueType="num">
                                      <p:cBhvr additive="base">
                                        <p:cTn id="5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7">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0" end="0"/>
                                            </p:txEl>
                                          </p:spTgt>
                                        </p:tgtEl>
                                        <p:attrNameLst>
                                          <p:attrName>style.visibility</p:attrName>
                                        </p:attrNameLst>
                                      </p:cBhvr>
                                      <p:to>
                                        <p:strVal val="visible"/>
                                      </p:to>
                                    </p:set>
                                    <p:anim calcmode="lin" valueType="num">
                                      <p:cBhvr additive="base">
                                        <p:cTn id="5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1" end="1"/>
                                            </p:txEl>
                                          </p:spTgt>
                                        </p:tgtEl>
                                        <p:attrNameLst>
                                          <p:attrName>style.visibility</p:attrName>
                                        </p:attrNameLst>
                                      </p:cBhvr>
                                      <p:to>
                                        <p:strVal val="visible"/>
                                      </p:to>
                                    </p:set>
                                    <p:anim calcmode="lin" valueType="num">
                                      <p:cBhvr additive="base">
                                        <p:cTn id="6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8">
                                            <p:bg/>
                                          </p:spTgt>
                                        </p:tgtEl>
                                        <p:attrNameLst>
                                          <p:attrName>style.visibility</p:attrName>
                                        </p:attrNameLst>
                                      </p:cBhvr>
                                      <p:to>
                                        <p:strVal val="visible"/>
                                      </p:to>
                                    </p:set>
                                    <p:anim calcmode="lin" valueType="num">
                                      <p:cBhvr additive="base">
                                        <p:cTn id="6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8">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8">
                                            <p:txEl>
                                              <p:pRg st="0" end="0"/>
                                            </p:txEl>
                                          </p:spTgt>
                                        </p:tgtEl>
                                        <p:attrNameLst>
                                          <p:attrName>style.visibility</p:attrName>
                                        </p:attrNameLst>
                                      </p:cBhvr>
                                      <p:to>
                                        <p:strVal val="visible"/>
                                      </p:to>
                                    </p:set>
                                    <p:anim calcmode="lin" valueType="num">
                                      <p:cBhvr additive="base">
                                        <p:cTn id="7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8">
                                            <p:txEl>
                                              <p:pRg st="0" end="0"/>
                                            </p:txEl>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8">
                                            <p:txEl>
                                              <p:pRg st="1" end="1"/>
                                            </p:txEl>
                                          </p:spTgt>
                                        </p:tgtEl>
                                        <p:attrNameLst>
                                          <p:attrName>style.visibility</p:attrName>
                                        </p:attrNameLst>
                                      </p:cBhvr>
                                      <p:to>
                                        <p:strVal val="visible"/>
                                      </p:to>
                                    </p:set>
                                    <p:anim calcmode="lin" valueType="num">
                                      <p:cBhvr additive="base">
                                        <p:cTn id="7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8">
                                            <p:txEl>
                                              <p:pRg st="1" end="1"/>
                                            </p:txEl>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0">
                                            <p:bg/>
                                          </p:spTgt>
                                        </p:tgtEl>
                                        <p:attrNameLst>
                                          <p:attrName>style.visibility</p:attrName>
                                        </p:attrNameLst>
                                      </p:cBhvr>
                                      <p:to>
                                        <p:strVal val="visible"/>
                                      </p:to>
                                    </p:set>
                                    <p:anim calcmode="lin" valueType="num">
                                      <p:cBhvr additive="base">
                                        <p:cTn id="7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0" dur="500" fill="hold"/>
                                        <p:tgtEl>
                                          <p:spTgt spid="10">
                                            <p:bg/>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10">
                                            <p:txEl>
                                              <p:pRg st="0" end="0"/>
                                            </p:txEl>
                                          </p:spTgt>
                                        </p:tgtEl>
                                        <p:attrNameLst>
                                          <p:attrName>style.visibility</p:attrName>
                                        </p:attrNameLst>
                                      </p:cBhvr>
                                      <p:to>
                                        <p:strVal val="visible"/>
                                      </p:to>
                                    </p:set>
                                    <p:anim calcmode="lin" valueType="num">
                                      <p:cBhvr additive="base">
                                        <p:cTn id="8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1">
                                            <p:bg/>
                                          </p:spTgt>
                                        </p:tgtEl>
                                        <p:attrNameLst>
                                          <p:attrName>style.visibility</p:attrName>
                                        </p:attrNameLst>
                                      </p:cBhvr>
                                      <p:to>
                                        <p:strVal val="visible"/>
                                      </p:to>
                                    </p:set>
                                    <p:anim calcmode="lin" valueType="num">
                                      <p:cBhvr additive="base">
                                        <p:cTn id="87"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88" dur="500" fill="hold"/>
                                        <p:tgtEl>
                                          <p:spTgt spid="11">
                                            <p:bg/>
                                          </p:spTgt>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1">
                                            <p:txEl>
                                              <p:pRg st="0" end="0"/>
                                            </p:txEl>
                                          </p:spTgt>
                                        </p:tgtEl>
                                        <p:attrNameLst>
                                          <p:attrName>style.visibility</p:attrName>
                                        </p:attrNameLst>
                                      </p:cBhvr>
                                      <p:to>
                                        <p:strVal val="visible"/>
                                      </p:to>
                                    </p:set>
                                    <p:anim calcmode="lin" valueType="num">
                                      <p:cBhvr additive="base">
                                        <p:cTn id="9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P spid="9" grpId="0" build="p" animBg="1"/>
      <p:bldP spid="10" grpId="0" build="p" animBg="1"/>
      <p:bldP spid="11"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4" name="QO_5_BD.49_3#b2b6c38ce?htil=6&amp;vop=1&amp;pid=08ed520f3&amp;color=0,0,0&amp;vtp=1&amp;bt=1&amp;bbb=1&amp;hb=1"/>
          <p:cNvSpPr/>
          <p:nvPr/>
        </p:nvSpPr>
        <p:spPr>
          <a:xfrm>
            <a:off x="827992" y="1512000"/>
            <a:ext cx="10536017"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实验小组用图甲所示的装置验证机械能守恒定律.细绳跨过固定在铁架台上的小滑轮</a:t>
            </a:r>
            <a:r>
              <a:rPr lang="en-US" altLang="zh-CN" sz="1800" b="0" i="0">
                <a:solidFill>
                  <a:srgbClr val="000000"/>
                </a:solidFill>
                <a:latin typeface="微软雅黑" pitchFamily="34" charset="0"/>
                <a:ea typeface="微软雅黑" pitchFamily="34" charset="-122"/>
                <a:cs typeface="微软雅黑" pitchFamily="34" charset="-120"/>
              </a:rPr>
              <a:t>，其中一端悬挂一</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个物块</a:t>
            </a:r>
            <a:r>
              <a:rPr lang="en-US" altLang="zh-CN" b="0" i="0" dirty="0">
                <a:solidFill>
                  <a:srgbClr val="000000"/>
                </a:solidFill>
                <a:latin typeface="微软雅黑" pitchFamily="34" charset="0"/>
                <a:ea typeface="微软雅黑" pitchFamily="34" charset="-122"/>
                <a:cs typeface="微软雅黑" pitchFamily="34" charset="-120"/>
              </a:rPr>
              <a:t>（含遮光条），光电门固定在铁架台上.主要的实验操作如下：</a:t>
            </a:r>
            <a:endParaRPr lang="en-US" altLang="zh-CN" dirty="0"/>
          </a:p>
        </p:txBody>
      </p:sp>
      <mc:AlternateContent xmlns:mc="http://schemas.openxmlformats.org/markup-compatibility/2006">
        <mc:Choice xmlns:a14="http://schemas.microsoft.com/office/drawing/2010/main" Requires="a14">
          <p:sp>
            <p:nvSpPr>
              <p:cNvPr id="5" name="QO_5_BD.49_4#b2b6c38ce?htil=6&amp;vop=1&amp;pid=08ed520f3&amp;color=0,0,0&amp;vtp=1&amp;bbb=1"/>
              <p:cNvSpPr/>
              <p:nvPr/>
            </p:nvSpPr>
            <p:spPr>
              <a:xfrm>
                <a:off x="827992" y="2295717"/>
                <a:ext cx="10536017" cy="20307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①测量遮光条的宽度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②</a:t>
                </a:r>
                <a:r>
                  <a:rPr lang="en-US" altLang="zh-CN" sz="1800" b="0" i="0" dirty="0">
                    <a:solidFill>
                      <a:srgbClr val="000000"/>
                    </a:solidFill>
                    <a:latin typeface="微软雅黑" pitchFamily="34" charset="0"/>
                    <a:ea typeface="微软雅黑" pitchFamily="34" charset="-122"/>
                    <a:cs typeface="微软雅黑" pitchFamily="34" charset="-120"/>
                  </a:rPr>
                  <a:t>用大拇指将细绳的另一端压在台面上，用米尺测量遮光条到光电门的高度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③</a:t>
                </a:r>
                <a:r>
                  <a:rPr lang="en-US" altLang="zh-CN" sz="1800" b="0" i="0" dirty="0">
                    <a:solidFill>
                      <a:srgbClr val="000000"/>
                    </a:solidFill>
                    <a:latin typeface="微软雅黑" pitchFamily="34" charset="0"/>
                    <a:ea typeface="微软雅黑" pitchFamily="34" charset="-122"/>
                    <a:cs typeface="微软雅黑" pitchFamily="34" charset="-120"/>
                  </a:rPr>
                  <a:t>松开大拇指，让物块由静止下落，记录遮光条经过光电门的遮光时间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④</a:t>
                </a:r>
                <a:r>
                  <a:rPr lang="en-US" altLang="zh-CN" sz="1800" b="0" i="0" dirty="0">
                    <a:solidFill>
                      <a:srgbClr val="000000"/>
                    </a:solidFill>
                    <a:latin typeface="微软雅黑" pitchFamily="34" charset="0"/>
                    <a:ea typeface="微软雅黑" pitchFamily="34" charset="-122"/>
                    <a:cs typeface="微软雅黑" pitchFamily="34" charset="-120"/>
                  </a:rPr>
                  <a:t>改变物块由静止下落时的位置，重复实验.</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请</a:t>
                </a:r>
                <a:r>
                  <a:rPr lang="en-US" altLang="zh-CN" sz="1800" b="0" i="0">
                    <a:solidFill>
                      <a:srgbClr val="000000"/>
                    </a:solidFill>
                    <a:latin typeface="微软雅黑" pitchFamily="34" charset="0"/>
                    <a:ea typeface="微软雅黑" pitchFamily="34" charset="-122"/>
                    <a:cs typeface="微软雅黑" pitchFamily="34" charset="-120"/>
                  </a:rPr>
                  <a:t>回答下列问题</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5" name="QO_5_BD.49_4#b2b6c38ce?htil=6&amp;vop=1&amp;pid=08ed520f3&amp;color=0,0,0&amp;vtp=1&amp;bbb=1"/>
              <p:cNvSpPr>
                <a:spLocks noRot="1" noChangeAspect="1" noMove="1" noResize="1" noEditPoints="1" noAdjustHandles="1" noChangeArrowheads="1" noChangeShapeType="1" noTextEdit="1"/>
              </p:cNvSpPr>
              <p:nvPr/>
            </p:nvSpPr>
            <p:spPr>
              <a:xfrm>
                <a:off x="827992" y="2295717"/>
                <a:ext cx="10536017" cy="2030730"/>
              </a:xfrm>
              <a:prstGeom prst="rect">
                <a:avLst/>
              </a:prstGeom>
              <a:blipFill>
                <a:blip r:embed="rId3"/>
                <a:stretch>
                  <a:fillRect l="-1389" b="-6607"/>
                </a:stretch>
              </a:blipFill>
              <a:ln/>
            </p:spPr>
            <p:txBody>
              <a:bodyPr/>
              <a:lstStyle/>
              <a:p>
                <a:r>
                  <a:rPr lang="zh-CN" altLang="en-US">
                    <a:noFill/>
                  </a:rPr>
                  <a:t> </a:t>
                </a:r>
              </a:p>
            </p:txBody>
          </p:sp>
        </mc:Fallback>
      </mc:AlternateContent>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72881d3c1.fixed?pid=05e70509a&amp;color=255,240,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FFF000"/>
                </a:solidFill>
                <a:latin typeface="微软雅黑" pitchFamily="34" charset="0"/>
                <a:ea typeface="微软雅黑" pitchFamily="34" charset="-122"/>
                <a:cs typeface="微软雅黑" pitchFamily="34" charset="-120"/>
              </a:rPr>
              <a:t>第八章</a:t>
            </a:r>
            <a:r>
              <a:rPr lang="en-US" altLang="zh-CN" sz="4400" b="1" i="0" dirty="0">
                <a:solidFill>
                  <a:srgbClr val="FFF000"/>
                </a:solidFill>
                <a:latin typeface="SimSun" pitchFamily="34" charset="0"/>
                <a:ea typeface="SimSun" pitchFamily="34" charset="-122"/>
                <a:cs typeface="SimSun" pitchFamily="34" charset="-120"/>
              </a:rPr>
              <a:t> </a:t>
            </a:r>
            <a:r>
              <a:rPr lang="en-US" altLang="zh-CN" sz="4400" b="1" i="0" dirty="0">
                <a:solidFill>
                  <a:srgbClr val="FFF000"/>
                </a:solidFill>
                <a:latin typeface="微软雅黑" pitchFamily="34" charset="0"/>
                <a:ea typeface="微软雅黑" pitchFamily="34" charset="-122"/>
                <a:cs typeface="微软雅黑" pitchFamily="34" charset="-120"/>
              </a:rPr>
              <a:t>机械能守恒定律</a:t>
            </a:r>
            <a:endParaRPr lang="en-US" altLang="zh-CN" sz="4400" dirty="0"/>
          </a:p>
        </p:txBody>
      </p:sp>
      <p:sp>
        <p:nvSpPr>
          <p:cNvPr id="3" name="C_2_BD#72881d3c1.fixed?pid=05e70509a&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第5节</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实验:验证机械能守恒定律</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49_1#b2b6c38ce?iti=10&amp;htil=6&amp;vop=1&amp;pid=08ed520f3&amp;color=0,0,0&amp;tib=255,255,255&amp;vtp=1" descr="preencoded.png">
            <a:extLst>
              <a:ext uri="{FF2B5EF4-FFF2-40B4-BE49-F238E27FC236}">
                <a16:creationId xmlns:a16="http://schemas.microsoft.com/office/drawing/2014/main" id="{C7666684-1191-F9A3-E70D-B91738C496B9}"/>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9573768" y="1512000"/>
            <a:ext cx="1773936" cy="27432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6_BD.50_1#866f03be0?htil=6&amp;vop=1&amp;pid=b2b6c38ce&amp;color=0,0,0&amp;vtp=1&amp;bbb=1">
            <a:extLst>
              <a:ext uri="{FF2B5EF4-FFF2-40B4-BE49-F238E27FC236}">
                <a16:creationId xmlns:a16="http://schemas.microsoft.com/office/drawing/2014/main" id="{D6E58136-283E-6291-A188-9EB7EE57747D}"/>
              </a:ext>
            </a:extLst>
          </p:cNvPr>
          <p:cNvSpPr/>
          <p:nvPr/>
        </p:nvSpPr>
        <p:spPr>
          <a:xfrm>
            <a:off x="827992" y="4394200"/>
            <a:ext cx="10536017"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（1）现有以下材质的物块，</a:t>
            </a:r>
            <a:r>
              <a:rPr lang="en-US" altLang="zh-CN" sz="1800" b="0" i="0">
                <a:solidFill>
                  <a:srgbClr val="000000"/>
                </a:solidFill>
                <a:latin typeface="微软雅黑" pitchFamily="34" charset="0"/>
                <a:ea typeface="微软雅黑" pitchFamily="34" charset="-122"/>
                <a:cs typeface="微软雅黑" pitchFamily="34" charset="-120"/>
              </a:rPr>
              <a:t>实验中应当选用</a:t>
            </a:r>
            <a:r>
              <a:rPr lang="en-US" altLang="zh-CN" sz="1800" i="0">
                <a:solidFill>
                  <a:srgbClr val="000000"/>
                </a:solidFill>
                <a:latin typeface="SimSun" pitchFamily="34" charset="0"/>
                <a:ea typeface="SimSun" pitchFamily="34" charset="-122"/>
                <a:cs typeface="SimSun" pitchFamily="34" charset="-120"/>
              </a:rPr>
              <a:t>___</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4" name="QC_6_BD.50_2#866f03be0.choices?htil=6&amp;vop=1&amp;pid=b2b6c38ce&amp;color=0,0,0&amp;vtp=1&amp;bbb=1">
            <a:extLst>
              <a:ext uri="{FF2B5EF4-FFF2-40B4-BE49-F238E27FC236}">
                <a16:creationId xmlns:a16="http://schemas.microsoft.com/office/drawing/2014/main" id="{BBE5F09B-E67E-74BA-E4C8-D52905EE48B2}"/>
              </a:ext>
            </a:extLst>
          </p:cNvPr>
          <p:cNvSpPr/>
          <p:nvPr/>
        </p:nvSpPr>
        <p:spPr>
          <a:xfrm>
            <a:off x="832104" y="4799963"/>
            <a:ext cx="10533888" cy="360680"/>
          </a:xfrm>
          <a:prstGeom prst="rect">
            <a:avLst/>
          </a:prstGeom>
          <a:noFill/>
          <a:ln/>
        </p:spPr>
        <p:txBody>
          <a:bodyPr wrap="none" lIns="0" tIns="0" rIns="0" bIns="0" rtlCol="0" anchor="t"/>
          <a:lstStyle/>
          <a:p>
            <a:pPr latinLnBrk="1">
              <a:lnSpc>
                <a:spcPts val="3200"/>
              </a:lnSpc>
              <a:tabLst>
                <a:tab pos="3523996" algn="l"/>
                <a:tab pos="7009893"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铁块</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木块</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橡胶块</a:t>
            </a:r>
            <a:endParaRPr lang="en-US" altLang="zh-CN" sz="1800" dirty="0"/>
          </a:p>
        </p:txBody>
      </p:sp>
      <p:sp>
        <p:nvSpPr>
          <p:cNvPr id="5" name="QC_6_AS.52_1#866f03be0?vop=1&amp;pid=b2b6c38ce&amp;color=0,0,0&amp;vtp=1&amp;bbb=1&amp;hb=1">
            <a:extLst>
              <a:ext uri="{FF2B5EF4-FFF2-40B4-BE49-F238E27FC236}">
                <a16:creationId xmlns:a16="http://schemas.microsoft.com/office/drawing/2014/main" id="{F5B73119-326F-FCDC-DB57-8044A425CE74}"/>
              </a:ext>
            </a:extLst>
          </p:cNvPr>
          <p:cNvSpPr/>
          <p:nvPr/>
        </p:nvSpPr>
        <p:spPr>
          <a:xfrm>
            <a:off x="832104" y="522027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r>
              <a:rPr lang="en-US" altLang="zh-CN" sz="1800" b="0" i="0">
                <a:solidFill>
                  <a:srgbClr val="000000"/>
                </a:solidFill>
                <a:latin typeface="微软雅黑" pitchFamily="34" charset="0"/>
                <a:ea typeface="微软雅黑" pitchFamily="34" charset="-122"/>
                <a:cs typeface="微软雅黑" pitchFamily="34" charset="-120"/>
              </a:rPr>
              <a:t>在做验证机械能守恒定律的实验时，为了使阻力的影响尽可能小，要选择体积小质量大的物块</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a:t>
            </a:r>
            <a:r>
              <a:rPr lang="en-US" altLang="zh-CN" b="0" i="0" dirty="0">
                <a:solidFill>
                  <a:srgbClr val="00A0AF"/>
                </a:solidFill>
                <a:latin typeface="微软雅黑" pitchFamily="34" charset="0"/>
                <a:ea typeface="楷体" pitchFamily="34" charset="-122"/>
                <a:cs typeface="微软雅黑" pitchFamily="34" charset="-120"/>
              </a:rPr>
              <a:t>点拨：按“质量大、体积小”原则选择物块，减小系统误差）</a:t>
            </a:r>
            <a:r>
              <a:rPr lang="en-US" altLang="zh-CN" b="0" i="0" dirty="0">
                <a:solidFill>
                  <a:srgbClr val="000000"/>
                </a:solidFill>
                <a:latin typeface="微软雅黑" pitchFamily="34" charset="0"/>
                <a:ea typeface="微软雅黑" pitchFamily="34" charset="-122"/>
                <a:cs typeface="微软雅黑" pitchFamily="34" charset="-120"/>
              </a:rPr>
              <a:t>，故A正确.</a:t>
            </a:r>
            <a:endParaRPr lang="en-US" altLang="zh-CN" dirty="0"/>
          </a:p>
        </p:txBody>
      </p:sp>
      <p:sp>
        <p:nvSpPr>
          <p:cNvPr id="6" name="QC_6_AN.51_1#866f03be0.blank?vop=1&amp;pid=b2b6c38ce&amp;color=0,0,0&amp;vpa=17&amp;vtp=1">
            <a:extLst>
              <a:ext uri="{FF2B5EF4-FFF2-40B4-BE49-F238E27FC236}">
                <a16:creationId xmlns:a16="http://schemas.microsoft.com/office/drawing/2014/main" id="{BE7AC27D-BEF6-AF0B-BA24-74E64D6F3BE1}"/>
              </a:ext>
            </a:extLst>
          </p:cNvPr>
          <p:cNvSpPr/>
          <p:nvPr/>
        </p:nvSpPr>
        <p:spPr>
          <a:xfrm>
            <a:off x="5284898" y="435229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sp>
        <p:nvSpPr>
          <p:cNvPr id="7" name="QO_5_BD.49_2#b2b6c38ce?iti=10&amp;htil=6&amp;vop=1&amp;pid=08ed520f3&amp;color=0,0,0&amp;vtp=1">
            <a:extLst>
              <a:ext uri="{FF2B5EF4-FFF2-40B4-BE49-F238E27FC236}">
                <a16:creationId xmlns:a16="http://schemas.microsoft.com/office/drawing/2014/main" id="{583896D8-3FE8-0367-3AAE-A352D04DE88F}"/>
              </a:ext>
            </a:extLst>
          </p:cNvPr>
          <p:cNvSpPr/>
          <p:nvPr/>
        </p:nvSpPr>
        <p:spPr>
          <a:xfrm>
            <a:off x="10320242" y="4382200"/>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8" name="QC_6_AS.52_1#866f03be0?vop=1&amp;pid=b2b6c38ce&amp;color=0,0,0&amp;vtp=1&amp;bbb=1&amp;hb=1&amp;uw=1">
            <a:extLst>
              <a:ext uri="{FF2B5EF4-FFF2-40B4-BE49-F238E27FC236}">
                <a16:creationId xmlns:a16="http://schemas.microsoft.com/office/drawing/2014/main" id="{A0411D8E-65E8-6F28-41B6-DF42C0EEED42}"/>
              </a:ext>
            </a:extLst>
          </p:cNvPr>
          <p:cNvSpPr/>
          <p:nvPr/>
        </p:nvSpPr>
        <p:spPr>
          <a:xfrm>
            <a:off x="5404104" y="5220048"/>
            <a:ext cx="57150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extLst>
      <p:ext uri="{BB962C8B-B14F-4D97-AF65-F5344CB8AC3E}">
        <p14:creationId xmlns:p14="http://schemas.microsoft.com/office/powerpoint/2010/main" val="17201841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8">
                                            <p:bg/>
                                          </p:spTgt>
                                        </p:tgtEl>
                                        <p:attrNameLst>
                                          <p:attrName>style.visibility</p:attrName>
                                        </p:attrNameLst>
                                      </p:cBhvr>
                                      <p:to>
                                        <p:strVal val="visible"/>
                                      </p:to>
                                    </p:set>
                                    <p:anim calcmode="lin" valueType="num">
                                      <p:cBhvr additive="base">
                                        <p:cTn id="29" dur="500" fill="hold"/>
                                        <p:tgtEl>
                                          <p:spTgt spid="8">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8">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8">
                                            <p:txEl>
                                              <p:pRg st="0" end="0"/>
                                            </p:txEl>
                                          </p:spTgt>
                                        </p:tgtEl>
                                        <p:attrNameLst>
                                          <p:attrName>style.visibility</p:attrName>
                                        </p:attrNameLst>
                                      </p:cBhvr>
                                      <p:to>
                                        <p:strVal val="visible"/>
                                      </p:to>
                                    </p:set>
                                    <p:anim calcmode="lin" valueType="num">
                                      <p:cBhvr additive="base">
                                        <p:cTn id="3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8"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pic>
        <p:nvPicPr>
          <p:cNvPr id="2" name="QB_6_BD.53_1#0d1c44639?iti=11&amp;htil=7&amp;vop=1&amp;pid=b2b6c38c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259568" y="2407285"/>
            <a:ext cx="1088136" cy="21762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53_2#0d1c44639?iti=11&amp;htil=7&amp;vop=1&amp;pid=b2b6c38ce&amp;color=0,0,0&amp;vtp=1"/>
          <p:cNvSpPr/>
          <p:nvPr/>
        </p:nvSpPr>
        <p:spPr>
          <a:xfrm>
            <a:off x="10663142" y="4710557"/>
            <a:ext cx="280988" cy="367665"/>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mc:AlternateContent xmlns:mc="http://schemas.openxmlformats.org/markup-compatibility/2006">
        <mc:Choice xmlns:a14="http://schemas.microsoft.com/office/drawing/2010/main" Requires="a14">
          <p:sp>
            <p:nvSpPr>
              <p:cNvPr id="4" name="QB_6_BD.53_3#0d1c44639?htil=7&amp;vop=1&amp;pid=b2b6c38ce&amp;color=0,0,0&amp;vtp=1&amp;bt=1&amp;bbb=1&amp;hb=1"/>
              <p:cNvSpPr/>
              <p:nvPr/>
            </p:nvSpPr>
            <p:spPr>
              <a:xfrm>
                <a:off x="827992" y="1508760"/>
                <a:ext cx="10536017"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（2）用分度值为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m:t>
                    </m:r>
                  </m:oMath>
                </a14:m>
                <a:r>
                  <a:rPr lang="en-US" altLang="zh-CN" sz="1800" b="0" i="0" dirty="0">
                    <a:solidFill>
                      <a:srgbClr val="000000"/>
                    </a:solidFill>
                    <a:latin typeface="微软雅黑" pitchFamily="34" charset="0"/>
                    <a:ea typeface="微软雅黑" pitchFamily="34" charset="-122"/>
                    <a:cs typeface="微软雅黑" pitchFamily="34" charset="-120"/>
                  </a:rPr>
                  <a:t>的米尺测量遮光条到光电门的高度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的示数如图乙所示，则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i="0">
                    <a:solidFill>
                      <a:srgbClr val="000000"/>
                    </a:solidFill>
                    <a:latin typeface="SimSun" pitchFamily="34" charset="0"/>
                    <a:ea typeface="SimSun" pitchFamily="34" charset="-122"/>
                    <a:cs typeface="SimSun" pitchFamily="34" charset="-120"/>
                  </a:rPr>
                  <a:t>_</a:t>
                </a:r>
                <a:r>
                  <a:rPr lang="en-US" altLang="zh-CN" sz="1800" i="0" dirty="0">
                    <a:solidFill>
                      <a:srgbClr val="000000"/>
                    </a:solidFill>
                    <a:latin typeface="SimSun" pitchFamily="34" charset="0"/>
                    <a:ea typeface="SimSun" pitchFamily="34" charset="-122"/>
                    <a:cs typeface="SimSun" pitchFamily="34" charset="-120"/>
                  </a:rPr>
                  <a:t>________________</a:t>
                </a:r>
              </a:p>
              <a:p>
                <a:pPr latinLnBrk="1">
                  <a:lnSpc>
                    <a:spcPts val="3100"/>
                  </a:lnSpc>
                </a:pPr>
                <a:r>
                  <a:rPr lang="en-US" altLang="zh-CN" i="0" dirty="0">
                    <a:solidFill>
                      <a:srgbClr val="000000"/>
                    </a:solidFill>
                    <a:latin typeface="SimSun" pitchFamily="34" charset="0"/>
                    <a:ea typeface="SimSun" pitchFamily="34" charset="-122"/>
                    <a:cs typeface="SimSun" pitchFamily="34" charset="-120"/>
                  </a:rPr>
                  <a:t>_______________________</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B_6_BD.53_3#0d1c44639?htil=7&amp;vop=1&amp;pid=b2b6c38ce&amp;color=0,0,0&amp;vtp=1&amp;bt=1&amp;bbb=1&amp;hb=1"/>
              <p:cNvSpPr>
                <a:spLocks noRot="1" noChangeAspect="1" noMove="1" noResize="1" noEditPoints="1" noAdjustHandles="1" noChangeArrowheads="1" noChangeShapeType="1" noTextEdit="1"/>
              </p:cNvSpPr>
              <p:nvPr/>
            </p:nvSpPr>
            <p:spPr>
              <a:xfrm>
                <a:off x="827992" y="1508760"/>
                <a:ext cx="10536017" cy="770255"/>
              </a:xfrm>
              <a:prstGeom prst="rect">
                <a:avLst/>
              </a:prstGeom>
              <a:blipFill>
                <a:blip r:embed="rId4"/>
                <a:stretch>
                  <a:fillRect l="-1389" r="-694" b="-182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54_1#0d1c44639.blank?vop=1&amp;pid=b2b6c38ce&amp;color=0,0,0&amp;vpa=18&amp;vtp=1&amp;bbb=1&amp;hb=1"/>
              <p:cNvSpPr/>
              <p:nvPr/>
            </p:nvSpPr>
            <p:spPr>
              <a:xfrm>
                <a:off x="827992" y="1470660"/>
                <a:ext cx="10536016" cy="770255"/>
              </a:xfrm>
              <a:prstGeom prst="rect">
                <a:avLst/>
              </a:prstGeom>
              <a:noFill/>
              <a:ln/>
            </p:spPr>
            <p:txBody>
              <a:bodyPr wrap="none" lIns="0" tIns="0" rIns="0" bIns="0" rtlCol="0" anchor="t"/>
              <a:lstStyle/>
              <a:p>
                <a:pPr latinLnBrk="1">
                  <a:lnSpc>
                    <a:spcPts val="3210"/>
                  </a:lnSpc>
                </a:pPr>
                <a:r>
                  <a:rPr lang="en-US" altLang="zh-CN" b="0" i="0" kern="0">
                    <a:solidFill>
                      <a:srgbClr val="FFFFFF"/>
                    </a:solidFill>
                    <a:latin typeface="SimSun" panose="02010600030101010101" pitchFamily="2" charset="-122"/>
                    <a:ea typeface="微软雅黑" pitchFamily="34" charset="-122"/>
                    <a:cs typeface="微软雅黑" pitchFamily="34" charset="-120"/>
                  </a:rPr>
                  <a:t>                                                                            </a:t>
                </a:r>
                <a14:m>
                  <m:oMath xmlns:m="http://schemas.openxmlformats.org/officeDocument/2006/math">
                    <m:r>
                      <a:rPr lang="en-US" altLang="zh-CN" b="0" i="0">
                        <a:solidFill>
                          <a:srgbClr val="FF0000"/>
                        </a:solidFill>
                        <a:latin typeface="Cambria Math" pitchFamily="34" charset="0"/>
                        <a:ea typeface="Cambria Math" pitchFamily="34" charset="-122"/>
                        <a:cs typeface="Cambria Math" pitchFamily="34" charset="-120"/>
                      </a:rPr>
                      <m:t>86.75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210"/>
                  </a:lnSpc>
                </a:pPr>
                <a:r>
                  <a:rPr lang="en-US" altLang="zh-CN" b="0" i="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FF0000"/>
                        </a:solidFill>
                        <a:latin typeface="Cambria Math" pitchFamily="34" charset="0"/>
                        <a:ea typeface="Cambria Math" pitchFamily="34" charset="-122"/>
                        <a:cs typeface="Cambria Math" pitchFamily="34" charset="-120"/>
                      </a:rPr>
                      <m:t>86.69∼86.81</m:t>
                    </m:r>
                  </m:oMath>
                </a14:m>
                <a:r>
                  <a:rPr lang="en-US" altLang="zh-CN" b="0" i="0" dirty="0">
                    <a:solidFill>
                      <a:srgbClr val="FF0000"/>
                    </a:solidFill>
                    <a:latin typeface="微软雅黑" pitchFamily="34" charset="0"/>
                    <a:ea typeface="微软雅黑" pitchFamily="34" charset="-122"/>
                    <a:cs typeface="微软雅黑" pitchFamily="34" charset="-120"/>
                  </a:rPr>
                  <a:t>都正确）</a:t>
                </a:r>
                <a:endParaRPr lang="en-US" altLang="zh-CN" sz="100" dirty="0"/>
              </a:p>
            </p:txBody>
          </p:sp>
        </mc:Choice>
        <mc:Fallback>
          <p:sp>
            <p:nvSpPr>
              <p:cNvPr id="5" name="QB_6_AN.54_1#0d1c44639.blank?vop=1&amp;pid=b2b6c38ce&amp;color=0,0,0&amp;vpa=18&amp;vtp=1&amp;bbb=1&amp;hb=1"/>
              <p:cNvSpPr>
                <a:spLocks noRot="1" noChangeAspect="1" noMove="1" noResize="1" noEditPoints="1" noAdjustHandles="1" noChangeArrowheads="1" noChangeShapeType="1" noTextEdit="1"/>
              </p:cNvSpPr>
              <p:nvPr/>
            </p:nvSpPr>
            <p:spPr>
              <a:xfrm>
                <a:off x="827992" y="1470660"/>
                <a:ext cx="10536016" cy="770255"/>
              </a:xfrm>
              <a:prstGeom prst="rect">
                <a:avLst/>
              </a:prstGeom>
              <a:blipFill>
                <a:blip r:embed="rId5"/>
                <a:stretch>
                  <a:fillRect l="-1389"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S.55_1#0d1c44639?htil=7&amp;vop=1&amp;pid=b2b6c38ce&amp;color=0,0,0&amp;vtp=1&amp;bbb=1&amp;hb=1"/>
              <p:cNvSpPr/>
              <p:nvPr/>
            </p:nvSpPr>
            <p:spPr>
              <a:xfrm>
                <a:off x="827992" y="5086985"/>
                <a:ext cx="10536017"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r>
                  <a:rPr lang="en-US" altLang="zh-CN" sz="1800" b="0" i="0">
                    <a:solidFill>
                      <a:srgbClr val="000000"/>
                    </a:solidFill>
                    <a:latin typeface="微软雅黑" pitchFamily="34" charset="0"/>
                    <a:ea typeface="微软雅黑" pitchFamily="34" charset="-122"/>
                    <a:cs typeface="微软雅黑" pitchFamily="34" charset="-120"/>
                  </a:rPr>
                  <a:t>根据题中给出的米尺图样，读数时需要估读到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0.01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.因此图中遮光条中心所处的位置</a:t>
                </a:r>
                <a:r>
                  <a:rPr lang="en-US" altLang="zh-CN" sz="1800" b="0" i="0">
                    <a:solidFill>
                      <a:srgbClr val="000000"/>
                    </a:solidFill>
                    <a:latin typeface="微软雅黑" pitchFamily="34" charset="0"/>
                    <a:ea typeface="微软雅黑" pitchFamily="34" charset="-122"/>
                    <a:cs typeface="微软雅黑" pitchFamily="34" charset="-120"/>
                  </a:rPr>
                  <a:t>，读数约</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86.75</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cm</m:t>
                    </m:r>
                  </m:oMath>
                </a14:m>
                <a:r>
                  <a:rPr lang="en-US" altLang="zh-CN" b="0" i="0" dirty="0">
                    <a:solidFill>
                      <a:srgbClr val="00A0AF"/>
                    </a:solidFill>
                    <a:latin typeface="微软雅黑" pitchFamily="34" charset="0"/>
                    <a:ea typeface="楷体" pitchFamily="34" charset="-122"/>
                    <a:cs typeface="微软雅黑" pitchFamily="34" charset="-120"/>
                  </a:rPr>
                  <a:t>（提醒：读数需估读到</a:t>
                </a:r>
                <a14:m>
                  <m:oMath xmlns:m="http://schemas.openxmlformats.org/officeDocument/2006/math">
                    <m:r>
                      <a:rPr lang="en-US" altLang="zh-CN" b="0" i="0">
                        <a:solidFill>
                          <a:srgbClr val="00A0AF"/>
                        </a:solidFill>
                        <a:latin typeface="Cambria Math" pitchFamily="34" charset="0"/>
                        <a:ea typeface="Cambria Math" pitchFamily="34" charset="-122"/>
                        <a:cs typeface="Cambria Math" pitchFamily="34" charset="-120"/>
                      </a:rPr>
                      <m:t>0.01</m:t>
                    </m:r>
                    <m:r>
                      <m:rPr>
                        <m:nor/>
                      </m:rPr>
                      <a:rPr lang="en-US" altLang="zh-CN" b="0" i="0">
                        <a:solidFill>
                          <a:srgbClr val="00A0AF"/>
                        </a:solidFill>
                        <a:latin typeface="Cambria Math" pitchFamily="34" charset="0"/>
                        <a:ea typeface="Cambria Math" pitchFamily="34" charset="-122"/>
                        <a:cs typeface="Cambria Math" pitchFamily="34" charset="-120"/>
                      </a:rPr>
                      <m:t> </m:t>
                    </m:r>
                    <m:r>
                      <m:rPr>
                        <m:sty m:val="p"/>
                      </m:rPr>
                      <a:rPr lang="en-US" altLang="zh-CN" b="0" i="0">
                        <a:solidFill>
                          <a:srgbClr val="00A0AF"/>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b="0" i="0" dirty="0">
                    <a:solidFill>
                      <a:srgbClr val="00A0AF"/>
                    </a:solidFill>
                    <a:latin typeface="微软雅黑" pitchFamily="34" charset="0"/>
                    <a:ea typeface="楷体" pitchFamily="34" charset="-122"/>
                    <a:cs typeface="微软雅黑" pitchFamily="34" charset="-120"/>
                  </a:rPr>
                  <a:t>，避免漏估读或看错刻度）</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B_6_AS.55_1#0d1c44639?htil=7&amp;vop=1&amp;pid=b2b6c38ce&amp;color=0,0,0&amp;vtp=1&amp;bbb=1&amp;hb=1"/>
              <p:cNvSpPr>
                <a:spLocks noRot="1" noChangeAspect="1" noMove="1" noResize="1" noEditPoints="1" noAdjustHandles="1" noChangeArrowheads="1" noChangeShapeType="1" noTextEdit="1"/>
              </p:cNvSpPr>
              <p:nvPr/>
            </p:nvSpPr>
            <p:spPr>
              <a:xfrm>
                <a:off x="827992" y="5086985"/>
                <a:ext cx="10536017" cy="770255"/>
              </a:xfrm>
              <a:prstGeom prst="rect">
                <a:avLst/>
              </a:prstGeom>
              <a:blipFill>
                <a:blip r:embed="rId6"/>
                <a:stretch>
                  <a:fillRect l="-1389" r="-463" b="-18110"/>
                </a:stretch>
              </a:blipFill>
              <a:ln/>
            </p:spPr>
            <p:txBody>
              <a:bodyPr/>
              <a:lstStyle/>
              <a:p>
                <a:r>
                  <a:rPr lang="zh-CN" altLang="en-US">
                    <a:noFill/>
                  </a:rPr>
                  <a:t> </a:t>
                </a:r>
              </a:p>
            </p:txBody>
          </p:sp>
        </mc:Fallback>
      </mc:AlternateContent>
      <p:sp>
        <p:nvSpPr>
          <p:cNvPr id="10" name="QB_6_AS.55_1#0d1c44639?htil=7&amp;vop=1&amp;pid=b2b6c38ce&amp;color=0,0,0&amp;vtp=1&amp;bbb=1&amp;hb=1&amp;uw=1">
            <a:extLst>
              <a:ext uri="{FF2B5EF4-FFF2-40B4-BE49-F238E27FC236}">
                <a16:creationId xmlns:a16="http://schemas.microsoft.com/office/drawing/2014/main" id="{5B9E84F8-4587-908D-408F-CFB5393C4384}"/>
              </a:ext>
            </a:extLst>
          </p:cNvPr>
          <p:cNvSpPr/>
          <p:nvPr/>
        </p:nvSpPr>
        <p:spPr>
          <a:xfrm>
            <a:off x="4485592" y="5086762"/>
            <a:ext cx="6837363"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11" name="QB_6_AS.55_1#0d1c44639?htil=7&amp;vop=1&amp;pid=b2b6c38ce&amp;color=0,0,0&amp;vtp=1&amp;bbb=1&amp;hb=1&amp;uw=1">
            <a:extLst>
              <a:ext uri="{FF2B5EF4-FFF2-40B4-BE49-F238E27FC236}">
                <a16:creationId xmlns:a16="http://schemas.microsoft.com/office/drawing/2014/main" id="{9BA1278D-E808-3857-17D8-AC11EB24C563}"/>
              </a:ext>
            </a:extLst>
          </p:cNvPr>
          <p:cNvSpPr/>
          <p:nvPr/>
        </p:nvSpPr>
        <p:spPr>
          <a:xfrm>
            <a:off x="827992" y="5505228"/>
            <a:ext cx="1125538" cy="35287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2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additive="base">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bg/>
                                          </p:spTgt>
                                        </p:tgtEl>
                                        <p:attrNameLst>
                                          <p:attrName>style.visibility</p:attrName>
                                        </p:attrNameLst>
                                      </p:cBhvr>
                                      <p:to>
                                        <p:strVal val="visible"/>
                                      </p:to>
                                    </p:set>
                                    <p:anim calcmode="lin" valueType="num">
                                      <p:cBhvr additive="base">
                                        <p:cTn id="2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6">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 calcmode="lin" valueType="num">
                                      <p:cBhvr additive="base">
                                        <p:cTn id="2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0">
                                            <p:bg/>
                                          </p:spTgt>
                                        </p:tgtEl>
                                        <p:attrNameLst>
                                          <p:attrName>style.visibility</p:attrName>
                                        </p:attrNameLst>
                                      </p:cBhvr>
                                      <p:to>
                                        <p:strVal val="visible"/>
                                      </p:to>
                                    </p:set>
                                    <p:anim calcmode="lin" valueType="num">
                                      <p:cBhvr additive="base">
                                        <p:cTn id="3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10">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 calcmode="lin" valueType="num">
                                      <p:cBhvr additive="base">
                                        <p:cTn id="3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1">
                                            <p:bg/>
                                          </p:spTgt>
                                        </p:tgtEl>
                                        <p:attrNameLst>
                                          <p:attrName>style.visibility</p:attrName>
                                        </p:attrNameLst>
                                      </p:cBhvr>
                                      <p:to>
                                        <p:strVal val="visible"/>
                                      </p:to>
                                    </p:set>
                                    <p:anim calcmode="lin" valueType="num">
                                      <p:cBhvr additive="base">
                                        <p:cTn id="41"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11">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1">
                                            <p:txEl>
                                              <p:pRg st="0" end="0"/>
                                            </p:txEl>
                                          </p:spTgt>
                                        </p:tgtEl>
                                        <p:attrNameLst>
                                          <p:attrName>style.visibility</p:attrName>
                                        </p:attrNameLst>
                                      </p:cBhvr>
                                      <p:to>
                                        <p:strVal val="visible"/>
                                      </p:to>
                                    </p:set>
                                    <p:anim calcmode="lin" valueType="num">
                                      <p:cBhvr additive="base">
                                        <p:cTn id="4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10" grpId="0" build="p" animBg="1"/>
      <p:bldP spid="11"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6_1#3f6c0a5b8?vop=1&amp;pid=b2b6c38ce&amp;color=0,0,0&amp;vtp=1&amp;bbb=1">
            <a:extLst>
              <a:ext uri="{FF2B5EF4-FFF2-40B4-BE49-F238E27FC236}">
                <a16:creationId xmlns:a16="http://schemas.microsoft.com/office/drawing/2014/main" id="{941BBA1B-8C3E-6AE2-8385-C5D57379F9F7}"/>
              </a:ext>
            </a:extLst>
          </p:cNvPr>
          <p:cNvSpPr/>
          <p:nvPr/>
        </p:nvSpPr>
        <p:spPr>
          <a:xfrm>
            <a:off x="832104" y="1512000"/>
            <a:ext cx="10533888" cy="526860"/>
          </a:xfrm>
          <a:prstGeom prst="rect">
            <a:avLst/>
          </a:prstGeom>
          <a:noFill/>
          <a:ln/>
        </p:spPr>
        <p:txBody>
          <a:bodyPr wrap="none" lIns="0" tIns="0" rIns="0" bIns="0" rtlCol="0" anchor="t"/>
          <a:lstStyle/>
          <a:p>
            <a:pPr algn="l" latinLnBrk="1">
              <a:lnSpc>
                <a:spcPts val="49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a:solidFill>
                  <a:srgbClr val="000000"/>
                </a:solidFill>
                <a:latin typeface="微软雅黑" pitchFamily="34" charset="0"/>
                <a:ea typeface="微软雅黑" pitchFamily="34" charset="-122"/>
                <a:cs typeface="微软雅黑" pitchFamily="34" charset="-120"/>
              </a:rPr>
              <a:t>物块经过光电门时速度的大小为</a:t>
            </a:r>
            <a:r>
              <a:rPr lang="en-US" altLang="zh-CN" sz="1800" i="0">
                <a:solidFill>
                  <a:srgbClr val="000000"/>
                </a:solidFill>
                <a:latin typeface="SimSun" pitchFamily="34" charset="0"/>
                <a:ea typeface="SimSun" pitchFamily="34" charset="-122"/>
                <a:cs typeface="SimSun" pitchFamily="34" charset="-120"/>
              </a:rPr>
              <a:t>_</a:t>
            </a:r>
            <a:r>
              <a:rPr kumimoji="0" lang="en-US" altLang="zh-CN" sz="2750" b="0" i="0" u="sng" strike="noStrike" kern="0" cap="none" spc="-99900" normalizeH="0" baseline="0" noProof="0">
                <a:ln>
                  <a:noFill/>
                </a:ln>
                <a:solidFill>
                  <a:srgbClr val="FF00FF"/>
                </a:solidFill>
                <a:effectLst/>
                <a:uLnTx/>
                <a:uFill>
                  <a:solidFill>
                    <a:srgbClr val="00A0AF"/>
                  </a:solidFill>
                </a:uFill>
                <a:latin typeface="SimSun" panose="02010600030101010101" pitchFamily="2" charset="-122"/>
                <a:ea typeface="微软雅黑" pitchFamily="34" charset="-122"/>
                <a:cs typeface="微软雅黑" pitchFamily="34" charset="-120"/>
              </a:rPr>
              <a:t> </a:t>
            </a:r>
            <a:r>
              <a:rPr lang="en-US" altLang="zh-CN" sz="1800" i="0" dirty="0">
                <a:solidFill>
                  <a:srgbClr val="000000"/>
                </a:solidFill>
                <a:latin typeface="SimSun" pitchFamily="34" charset="0"/>
                <a:ea typeface="SimSun" pitchFamily="34" charset="-122"/>
                <a:cs typeface="SimSun" pitchFamily="34" charset="-120"/>
              </a:rPr>
              <a:t>_</a:t>
            </a:r>
            <a:r>
              <a:rPr lang="en-US" altLang="zh-CN" sz="1800" b="0" i="0" dirty="0">
                <a:solidFill>
                  <a:srgbClr val="000000"/>
                </a:solidFill>
                <a:latin typeface="微软雅黑" pitchFamily="34" charset="0"/>
                <a:ea typeface="微软雅黑" pitchFamily="34" charset="-122"/>
                <a:cs typeface="微软雅黑" pitchFamily="34" charset="-120"/>
              </a:rPr>
              <a:t>（用题中物理量的符号表示）.</a:t>
            </a:r>
            <a:endParaRPr lang="en-US" altLang="zh-CN" sz="1800" dirty="0">
              <a:solidFill>
                <a:srgbClr val="000000"/>
              </a:solidFill>
            </a:endParaRPr>
          </a:p>
        </p:txBody>
      </p:sp>
      <mc:AlternateContent xmlns:mc="http://schemas.openxmlformats.org/markup-compatibility/2006">
        <mc:Choice xmlns:a14="http://schemas.microsoft.com/office/drawing/2010/main" Requires="a14">
          <p:sp>
            <p:nvSpPr>
              <p:cNvPr id="3" name="QB_6_AS.58_1#3f6c0a5b8?vop=1&amp;pid=b2b6c38ce&amp;color=0,0,0&amp;vtp=1&amp;bbb=1&amp;hb=1">
                <a:extLst>
                  <a:ext uri="{FF2B5EF4-FFF2-40B4-BE49-F238E27FC236}">
                    <a16:creationId xmlns:a16="http://schemas.microsoft.com/office/drawing/2014/main" id="{833E63FF-5C78-D982-96DC-025D47B4B6A4}"/>
                  </a:ext>
                </a:extLst>
              </p:cNvPr>
              <p:cNvSpPr/>
              <p:nvPr/>
            </p:nvSpPr>
            <p:spPr>
              <a:xfrm>
                <a:off x="832104" y="2039938"/>
                <a:ext cx="10533888" cy="8382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【解析】遮光条较窄且通过光电门的时间很短</a:t>
                </a:r>
                <a:r>
                  <a:rPr lang="en-US" altLang="zh-CN" sz="1800" b="0" i="0">
                    <a:solidFill>
                      <a:srgbClr val="000000"/>
                    </a:solidFill>
                    <a:latin typeface="微软雅黑" pitchFamily="34" charset="0"/>
                    <a:ea typeface="微软雅黑" pitchFamily="34" charset="-122"/>
                    <a:cs typeface="微软雅黑" pitchFamily="34" charset="-120"/>
                  </a:rPr>
                  <a:t>，可近似将其通过光电门的平均速度当成是物块中心通过时</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的瞬时速度</a:t>
                </a:r>
                <a:r>
                  <a:rPr lang="en-US" altLang="zh-CN"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𝑣</m:t>
                    </m:r>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𝑑</m:t>
                        </m:r>
                      </m:num>
                      <m:den>
                        <m:r>
                          <a:rPr lang="en-US" altLang="zh-CN" b="0" i="0">
                            <a:solidFill>
                              <a:srgbClr val="000000"/>
                            </a:solidFill>
                            <a:latin typeface="Cambria Math" pitchFamily="34" charset="0"/>
                            <a:ea typeface="Cambria Math" pitchFamily="34" charset="-122"/>
                            <a:cs typeface="Cambria Math" pitchFamily="34" charset="-120"/>
                          </a:rPr>
                          <m:t>𝑡</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3" name="QB_6_AS.58_1#3f6c0a5b8?vop=1&amp;pid=b2b6c38ce&amp;color=0,0,0&amp;vtp=1&amp;bbb=1&amp;hb=1">
                <a:extLst>
                  <a:ext uri="{FF2B5EF4-FFF2-40B4-BE49-F238E27FC236}">
                    <a16:creationId xmlns:a16="http://schemas.microsoft.com/office/drawing/2014/main" id="{833E63FF-5C78-D982-96DC-025D47B4B6A4}"/>
                  </a:ext>
                </a:extLst>
              </p:cNvPr>
              <p:cNvSpPr>
                <a:spLocks noRot="1" noChangeAspect="1" noMove="1" noResize="1" noEditPoints="1" noAdjustHandles="1" noChangeArrowheads="1" noChangeShapeType="1" noTextEdit="1"/>
              </p:cNvSpPr>
              <p:nvPr/>
            </p:nvSpPr>
            <p:spPr>
              <a:xfrm>
                <a:off x="832104" y="2039938"/>
                <a:ext cx="10533888" cy="838200"/>
              </a:xfrm>
              <a:prstGeom prst="rect">
                <a:avLst/>
              </a:prstGeom>
              <a:blipFill>
                <a:blip r:embed="rId2"/>
                <a:stretch>
                  <a:fillRect l="-1389" r="-1331" b="-948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57_1#3f6c0a5b8.blank?vop=1&amp;pid=b2b6c38ce&amp;color=0,0,0&amp;vpa=19&amp;vtp=1&amp;bbb=1&amp;rh=31.11">
                <a:extLst>
                  <a:ext uri="{FF2B5EF4-FFF2-40B4-BE49-F238E27FC236}">
                    <a16:creationId xmlns:a16="http://schemas.microsoft.com/office/drawing/2014/main" id="{2BC95AA4-FC6D-A1FF-158F-FB29CA349604}"/>
                  </a:ext>
                </a:extLst>
              </p:cNvPr>
              <p:cNvSpPr/>
              <p:nvPr/>
            </p:nvSpPr>
            <p:spPr>
              <a:xfrm>
                <a:off x="4627816" y="1583119"/>
                <a:ext cx="229108" cy="395097"/>
              </a:xfrm>
              <a:prstGeom prst="rect">
                <a:avLst/>
              </a:prstGeom>
              <a:noFill/>
              <a:ln/>
            </p:spPr>
            <p:txBody>
              <a:bodyPr wrap="none" lIns="0" tIns="0" rIns="0" bIns="0" rtlCol="0" anchor="t"/>
              <a:lstStyle/>
              <a:p>
                <a:pPr algn="ctr" latinLnBrk="1">
                  <a:lnSpc>
                    <a:spcPts val="3200"/>
                  </a:lnSpc>
                </a:pPr>
                <a14:m>
                  <m:oMath xmlns:m="http://schemas.openxmlformats.org/officeDocument/2006/math">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𝑑</m:t>
                        </m:r>
                      </m:num>
                      <m:den>
                        <m:r>
                          <a:rPr lang="en-US" altLang="zh-CN" b="0" i="0">
                            <a:solidFill>
                              <a:srgbClr val="FF0000"/>
                            </a:solidFill>
                            <a:latin typeface="Cambria Math" pitchFamily="34" charset="0"/>
                            <a:ea typeface="Cambria Math" pitchFamily="34" charset="-122"/>
                            <a:cs typeface="Cambria Math" pitchFamily="34" charset="-120"/>
                          </a:rPr>
                          <m:t>𝑡</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4" name="QB_6_AN.57_1#3f6c0a5b8.blank?vop=1&amp;pid=b2b6c38ce&amp;color=0,0,0&amp;vpa=19&amp;vtp=1&amp;bbb=1&amp;rh=31.11">
                <a:extLst>
                  <a:ext uri="{FF2B5EF4-FFF2-40B4-BE49-F238E27FC236}">
                    <a16:creationId xmlns:a16="http://schemas.microsoft.com/office/drawing/2014/main" id="{2BC95AA4-FC6D-A1FF-158F-FB29CA349604}"/>
                  </a:ext>
                </a:extLst>
              </p:cNvPr>
              <p:cNvSpPr>
                <a:spLocks noRot="1" noChangeAspect="1" noMove="1" noResize="1" noEditPoints="1" noAdjustHandles="1" noChangeArrowheads="1" noChangeShapeType="1" noTextEdit="1"/>
              </p:cNvSpPr>
              <p:nvPr/>
            </p:nvSpPr>
            <p:spPr>
              <a:xfrm>
                <a:off x="4627816" y="1583119"/>
                <a:ext cx="229108" cy="395097"/>
              </a:xfrm>
              <a:prstGeom prst="rect">
                <a:avLst/>
              </a:prstGeom>
              <a:blipFill>
                <a:blip r:embed="rId3"/>
                <a:stretch>
                  <a:fillRect b="-15385"/>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18596553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 calcmode="lin" valueType="num">
                                      <p:cBhvr additive="base">
                                        <p:cTn id="1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9_1#697698861?vop=1&amp;pid=b2b6c38ce&amp;color=0,0,0&amp;vtp=1&amp;bt=1&amp;bbb=1&amp;hb=1"/>
              <p:cNvSpPr/>
              <p:nvPr/>
            </p:nvSpPr>
            <p:spPr>
              <a:xfrm>
                <a:off x="832104" y="1599758"/>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（4）已知重力加速度为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，若满足关系式</a:t>
                </a:r>
                <a:r>
                  <a:rPr lang="en-US" altLang="zh-CN" sz="1800" i="0">
                    <a:solidFill>
                      <a:srgbClr val="000000"/>
                    </a:solidFill>
                    <a:latin typeface="SimSun" pitchFamily="34" charset="0"/>
                    <a:ea typeface="SimSun" pitchFamily="34" charset="-122"/>
                    <a:cs typeface="SimSun" pitchFamily="34" charset="-120"/>
                  </a:rPr>
                  <a:t>___________</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用题中物理量的符号表示），</a:t>
                </a:r>
                <a:r>
                  <a:rPr lang="en-US" altLang="zh-CN" sz="1800" b="0" i="0" dirty="0" err="1">
                    <a:solidFill>
                      <a:srgbClr val="000000"/>
                    </a:solidFill>
                    <a:latin typeface="微软雅黑" pitchFamily="34" charset="0"/>
                    <a:ea typeface="微软雅黑" pitchFamily="34" charset="-122"/>
                    <a:cs typeface="微软雅黑" pitchFamily="34" charset="-120"/>
                  </a:rPr>
                  <a:t>则验证了物块机械</a:t>
                </a:r>
                <a:endParaRPr lang="en-US" altLang="zh-CN" sz="1800" b="0" i="0" dirty="0">
                  <a:solidFill>
                    <a:srgbClr val="000000"/>
                  </a:solidFill>
                  <a:latin typeface="微软雅黑" pitchFamily="34" charset="0"/>
                  <a:ea typeface="微软雅黑" pitchFamily="34" charset="-122"/>
                  <a:cs typeface="微软雅黑" pitchFamily="34" charset="-120"/>
                </a:endParaRPr>
              </a:p>
              <a:p>
                <a:pPr latinLnBrk="1">
                  <a:lnSpc>
                    <a:spcPts val="3100"/>
                  </a:lnSpc>
                </a:pPr>
                <a:r>
                  <a:rPr lang="en-US" altLang="zh-CN" b="0" i="0" dirty="0" err="1">
                    <a:solidFill>
                      <a:srgbClr val="000000"/>
                    </a:solidFill>
                    <a:latin typeface="微软雅黑" pitchFamily="34" charset="0"/>
                    <a:ea typeface="微软雅黑" pitchFamily="34" charset="-122"/>
                    <a:cs typeface="微软雅黑" pitchFamily="34" charset="-120"/>
                  </a:rPr>
                  <a:t>能守恒</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2" name="QB_6_BD.59_1#697698861?vop=1&amp;pid=b2b6c38ce&amp;color=0,0,0&amp;vtp=1&amp;bt=1&amp;bbb=1&amp;hb=1"/>
              <p:cNvSpPr>
                <a:spLocks noRot="1" noChangeAspect="1" noMove="1" noResize="1" noEditPoints="1" noAdjustHandles="1" noChangeArrowheads="1" noChangeShapeType="1" noTextEdit="1"/>
              </p:cNvSpPr>
              <p:nvPr/>
            </p:nvSpPr>
            <p:spPr>
              <a:xfrm>
                <a:off x="832104" y="1599758"/>
                <a:ext cx="10533888" cy="773430"/>
              </a:xfrm>
              <a:prstGeom prst="rect">
                <a:avLst/>
              </a:prstGeom>
              <a:blipFill>
                <a:blip r:embed="rId3"/>
                <a:stretch>
                  <a:fillRect l="-1389" r="-752"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60_1#697698861.blank?vop=1&amp;pid=b2b6c38ce&amp;color=0,0,0&amp;vpa=20&amp;vtp=1&amp;bbb=1&amp;rh=31.11"/>
              <p:cNvSpPr/>
              <p:nvPr/>
            </p:nvSpPr>
            <p:spPr>
              <a:xfrm>
                <a:off x="5050853" y="1519620"/>
                <a:ext cx="1158494" cy="395097"/>
              </a:xfrm>
              <a:prstGeom prst="rect">
                <a:avLst/>
              </a:prstGeom>
              <a:noFill/>
              <a:ln/>
            </p:spPr>
            <p:txBody>
              <a:bodyPr wrap="none" lIns="0" tIns="0" rIns="0" bIns="0" rtlCol="0" anchor="t"/>
              <a:lstStyle/>
              <a:p>
                <a:pPr algn="ctr" latinLnBrk="1">
                  <a:lnSpc>
                    <a:spcPts val="3200"/>
                  </a:lnSpc>
                </a:pPr>
                <a14:m>
                  <m:oMath xmlns:m="http://schemas.openxmlformats.org/officeDocument/2006/math">
                    <m:sSup>
                      <m:sSup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sSupPr>
                      <m:e>
                        <m:r>
                          <a:rPr lang="en-US" altLang="zh-CN" b="0" i="0">
                            <a:solidFill>
                              <a:srgbClr val="FF0000"/>
                            </a:solidFill>
                            <a:latin typeface="Cambria Math" pitchFamily="34" charset="0"/>
                            <a:ea typeface="Cambria Math" pitchFamily="34" charset="-122"/>
                            <a:cs typeface="Cambria Math" pitchFamily="34" charset="-120"/>
                          </a:rPr>
                          <m:t>(</m:t>
                        </m:r>
                        <m:f>
                          <m:f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𝑑</m:t>
                            </m:r>
                          </m:num>
                          <m:den>
                            <m:r>
                              <a:rPr lang="en-US" altLang="zh-CN" b="0" i="0">
                                <a:solidFill>
                                  <a:srgbClr val="FF0000"/>
                                </a:solidFill>
                                <a:latin typeface="Cambria Math" pitchFamily="34" charset="0"/>
                                <a:ea typeface="Cambria Math" pitchFamily="34" charset="-122"/>
                                <a:cs typeface="Cambria Math" pitchFamily="34" charset="-120"/>
                              </a:rPr>
                              <m:t>𝑡</m:t>
                            </m:r>
                          </m:den>
                        </m:f>
                        <m:r>
                          <a:rPr lang="en-US" altLang="zh-CN" b="0" i="0">
                            <a:solidFill>
                              <a:srgbClr val="FF0000"/>
                            </a:solidFill>
                            <a:latin typeface="Cambria Math" pitchFamily="34" charset="0"/>
                            <a:ea typeface="Cambria Math" pitchFamily="34" charset="-122"/>
                            <a:cs typeface="Cambria Math" pitchFamily="34" charset="-120"/>
                          </a:rPr>
                          <m:t>)</m:t>
                        </m:r>
                      </m:e>
                      <m:sup>
                        <m:r>
                          <a:rPr lang="en-US" altLang="zh-CN" b="0" i="0">
                            <a:solidFill>
                              <a:srgbClr val="FF0000"/>
                            </a:solidFill>
                            <a:latin typeface="Cambria Math" pitchFamily="34" charset="0"/>
                            <a:ea typeface="Cambria Math" pitchFamily="34" charset="-122"/>
                            <a:cs typeface="Cambria Math" pitchFamily="34" charset="-120"/>
                          </a:rPr>
                          <m:t>2</m:t>
                        </m:r>
                      </m:sup>
                    </m:sSup>
                    <m:r>
                      <a:rPr lang="en-US" altLang="zh-CN" b="0" i="0" smtClean="0">
                        <a:solidFill>
                          <a:srgbClr val="FF0000"/>
                        </a:solidFill>
                        <a:latin typeface="Cambria Math" pitchFamily="34" charset="0"/>
                        <a:ea typeface="Cambria Math" pitchFamily="34" charset="-122"/>
                        <a:cs typeface="Cambria Math" pitchFamily="34" charset="-120"/>
                      </a:rPr>
                      <m:t>=2</m:t>
                    </m:r>
                    <m:r>
                      <a:rPr lang="en-US" altLang="zh-CN" b="0" i="0" smtClean="0">
                        <a:solidFill>
                          <a:srgbClr val="FF0000"/>
                        </a:solidFill>
                        <a:latin typeface="Cambria Math" pitchFamily="34" charset="0"/>
                        <a:ea typeface="Cambria Math" pitchFamily="34" charset="-122"/>
                        <a:cs typeface="Cambria Math" pitchFamily="34" charset="-120"/>
                      </a:rPr>
                      <m:t>𝑔h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B_6_AN.60_1#697698861.blank?vop=1&amp;pid=b2b6c38ce&amp;color=0,0,0&amp;vpa=20&amp;vtp=1&amp;bbb=1&amp;rh=31.11"/>
              <p:cNvSpPr>
                <a:spLocks noRot="1" noChangeAspect="1" noMove="1" noResize="1" noEditPoints="1" noAdjustHandles="1" noChangeArrowheads="1" noChangeShapeType="1" noTextEdit="1"/>
              </p:cNvSpPr>
              <p:nvPr/>
            </p:nvSpPr>
            <p:spPr>
              <a:xfrm>
                <a:off x="5050853" y="1519620"/>
                <a:ext cx="1158494" cy="395097"/>
              </a:xfrm>
              <a:prstGeom prst="rect">
                <a:avLst/>
              </a:prstGeom>
              <a:blipFill>
                <a:blip r:embed="rId4"/>
                <a:stretch>
                  <a:fillRect l="-4737" r="-4211" b="-1692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61_1#697698861?vop=1&amp;pid=b2b6c38ce&amp;color=0,0,0&amp;vtp=1&amp;bbb=1&amp;hb=1"/>
              <p:cNvSpPr/>
              <p:nvPr/>
            </p:nvSpPr>
            <p:spPr>
              <a:xfrm>
                <a:off x="832104" y="2381442"/>
                <a:ext cx="10533888" cy="1111631"/>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【解析】若物块运动过程中机械能守恒，重力势能转化为动能，有</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𝑚𝑔h</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smtClean="0">
                        <a:solidFill>
                          <a:srgbClr val="000000"/>
                        </a:solidFill>
                        <a:latin typeface="Cambria Math" pitchFamily="34" charset="0"/>
                        <a:ea typeface="Cambria Math" pitchFamily="34" charset="-122"/>
                        <a:cs typeface="Cambria Math" pitchFamily="34" charset="-120"/>
                      </a:rPr>
                      <m:t>𝑚</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，代入数据后</a:t>
                </a:r>
                <a:r>
                  <a:rPr lang="en-US" altLang="zh-CN" sz="1800" b="0" i="0">
                    <a:solidFill>
                      <a:srgbClr val="000000"/>
                    </a:solidFill>
                    <a:latin typeface="微软雅黑" pitchFamily="34" charset="0"/>
                    <a:ea typeface="微软雅黑" pitchFamily="34" charset="-122"/>
                    <a:cs typeface="微软雅黑" pitchFamily="34" charset="-120"/>
                  </a:rPr>
                  <a:t>，可整理为</a:t>
                </a:r>
              </a:p>
              <a:p>
                <a:pPr latinLnBrk="1">
                  <a:lnSpc>
                    <a:spcPts val="4500"/>
                  </a:lnSpc>
                </a:pPr>
                <a14:m>
                  <m:oMath xmlns:m="http://schemas.openxmlformats.org/officeDocument/2006/math">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𝑑</m:t>
                            </m:r>
                          </m:num>
                          <m:den>
                            <m:r>
                              <a:rPr lang="en-US" altLang="zh-CN" b="0" i="0">
                                <a:solidFill>
                                  <a:srgbClr val="000000"/>
                                </a:solidFill>
                                <a:latin typeface="Cambria Math" pitchFamily="34" charset="0"/>
                                <a:ea typeface="Cambria Math" pitchFamily="34" charset="-122"/>
                                <a:cs typeface="Cambria Math" pitchFamily="34" charset="-120"/>
                              </a:rPr>
                              <m:t>𝑡</m:t>
                            </m:r>
                          </m:den>
                        </m:f>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=2</m:t>
                    </m:r>
                    <m:r>
                      <a:rPr lang="en-US" altLang="zh-CN" b="0" i="0" smtClean="0">
                        <a:solidFill>
                          <a:srgbClr val="000000"/>
                        </a:solidFill>
                        <a:latin typeface="Cambria Math" pitchFamily="34" charset="0"/>
                        <a:ea typeface="Cambria Math" pitchFamily="34" charset="-122"/>
                        <a:cs typeface="Cambria Math" pitchFamily="34" charset="-120"/>
                      </a:rPr>
                      <m:t>𝑔h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4" name="QB_6_AS.61_1#697698861?vop=1&amp;pid=b2b6c38ce&amp;color=0,0,0&amp;vtp=1&amp;bbb=1&amp;hb=1"/>
              <p:cNvSpPr>
                <a:spLocks noRot="1" noChangeAspect="1" noMove="1" noResize="1" noEditPoints="1" noAdjustHandles="1" noChangeArrowheads="1" noChangeShapeType="1" noTextEdit="1"/>
              </p:cNvSpPr>
              <p:nvPr/>
            </p:nvSpPr>
            <p:spPr>
              <a:xfrm>
                <a:off x="832104" y="2381442"/>
                <a:ext cx="10533888" cy="1111631"/>
              </a:xfrm>
              <a:prstGeom prst="rect">
                <a:avLst/>
              </a:prstGeom>
              <a:blipFill>
                <a:blip r:embed="rId5"/>
                <a:stretch>
                  <a:fillRect l="-1389" r="-984" b="-714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62_1#0d7bd504f?vop=1&amp;pid=b2b6c38ce&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（5）实验中，忽略空气阻力，不考虑细绳的质量.实验小组测量遮光条到光电门的高度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时只记录了遮光</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条距离台面的高度</a:t>
                </a:r>
                <a:r>
                  <a:rPr lang="en-US" altLang="zh-CN" sz="1800" b="0" i="0" dirty="0">
                    <a:solidFill>
                      <a:srgbClr val="000000"/>
                    </a:solidFill>
                    <a:latin typeface="微软雅黑" pitchFamily="34" charset="0"/>
                    <a:ea typeface="微软雅黑" pitchFamily="34" charset="-122"/>
                    <a:cs typeface="微软雅黑" pitchFamily="34" charset="-120"/>
                  </a:rPr>
                  <a:t>，忘记记录光电门距离台面的高度.小明同学认为高度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的测量值明显偏大</a:t>
                </a:r>
                <a:r>
                  <a:rPr lang="en-US" altLang="zh-CN" sz="1800" b="0" i="0">
                    <a:solidFill>
                      <a:srgbClr val="000000"/>
                    </a:solidFill>
                    <a:latin typeface="微软雅黑" pitchFamily="34" charset="0"/>
                    <a:ea typeface="微软雅黑" pitchFamily="34" charset="-122"/>
                    <a:cs typeface="微软雅黑" pitchFamily="34" charset="-120"/>
                  </a:rPr>
                  <a:t>，不能验证物</a:t>
                </a:r>
              </a:p>
              <a:p>
                <a:pPr latinLnBrk="1">
                  <a:lnSpc>
                    <a:spcPts val="3100"/>
                  </a:lnSpc>
                </a:pPr>
                <a:r>
                  <a:rPr lang="en-US" altLang="zh-CN" b="0" i="0" dirty="0">
                    <a:solidFill>
                      <a:srgbClr val="000000"/>
                    </a:solidFill>
                    <a:latin typeface="微软雅黑" pitchFamily="34" charset="0"/>
                    <a:ea typeface="微软雅黑" pitchFamily="34" charset="-122"/>
                    <a:cs typeface="微软雅黑" pitchFamily="34" charset="-120"/>
                  </a:rPr>
                  <a:t>块机械能守恒.</a:t>
                </a:r>
                <a:r>
                  <a:rPr lang="en-US" altLang="zh-CN" b="0" i="0">
                    <a:solidFill>
                      <a:srgbClr val="000000"/>
                    </a:solidFill>
                    <a:latin typeface="微软雅黑" pitchFamily="34" charset="0"/>
                    <a:ea typeface="微软雅黑" pitchFamily="34" charset="-122"/>
                    <a:cs typeface="微软雅黑" pitchFamily="34" charset="-120"/>
                  </a:rPr>
                  <a:t>你认为小明同学的观点</a:t>
                </a:r>
                <a:r>
                  <a:rPr lang="en-US" altLang="zh-CN" i="0">
                    <a:solidFill>
                      <a:srgbClr val="000000"/>
                    </a:solidFill>
                    <a:latin typeface="SimSun" pitchFamily="34" charset="0"/>
                    <a:ea typeface="SimSun" pitchFamily="34" charset="-122"/>
                    <a:cs typeface="SimSun" pitchFamily="34" charset="-120"/>
                  </a:rPr>
                  <a:t>________</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填“正确”或“不正确”），</a:t>
                </a:r>
                <a:r>
                  <a:rPr lang="en-US" altLang="zh-CN" b="0" i="0">
                    <a:solidFill>
                      <a:srgbClr val="000000"/>
                    </a:solidFill>
                    <a:latin typeface="微软雅黑" pitchFamily="34" charset="0"/>
                    <a:ea typeface="微软雅黑" pitchFamily="34" charset="-122"/>
                    <a:cs typeface="微软雅黑" pitchFamily="34" charset="-120"/>
                  </a:rPr>
                  <a:t>理由是</a:t>
                </a:r>
                <a:r>
                  <a:rPr lang="en-US" altLang="zh-CN" i="0">
                    <a:solidFill>
                      <a:srgbClr val="000000"/>
                    </a:solidFill>
                    <a:latin typeface="SimSun" pitchFamily="34" charset="0"/>
                    <a:ea typeface="SimSun" pitchFamily="34" charset="-122"/>
                    <a:cs typeface="SimSun" pitchFamily="34" charset="-120"/>
                  </a:rPr>
                  <a:t>________</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B_6_BD.62_1#0d7bd504f?vop=1&amp;pid=b2b6c38ce&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926" b="-12308"/>
                </a:stretch>
              </a:blipFill>
              <a:ln/>
            </p:spPr>
            <p:txBody>
              <a:bodyPr/>
              <a:lstStyle/>
              <a:p>
                <a:r>
                  <a:rPr lang="zh-CN" altLang="en-US">
                    <a:noFill/>
                  </a:rPr>
                  <a:t> </a:t>
                </a:r>
              </a:p>
            </p:txBody>
          </p:sp>
        </mc:Fallback>
      </mc:AlternateContent>
      <p:sp>
        <p:nvSpPr>
          <p:cNvPr id="3" name="QB_6_AN.63_1#0d7bd504f.blank?vop=1&amp;pid=b2b6c38ce&amp;color=0,0,0&amp;vpa=21&amp;vtp=1&amp;bbb=1"/>
          <p:cNvSpPr/>
          <p:nvPr/>
        </p:nvSpPr>
        <p:spPr>
          <a:xfrm>
            <a:off x="4550823" y="2298765"/>
            <a:ext cx="852488" cy="354330"/>
          </a:xfrm>
          <a:prstGeom prst="rect">
            <a:avLst/>
          </a:prstGeom>
          <a:noFill/>
          <a:ln/>
        </p:spPr>
        <p:txBody>
          <a:bodyPr wrap="none" lIns="0" tIns="0" rIns="0" bIns="0" rtlCol="0" anchor="t"/>
          <a:lstStyle/>
          <a:p>
            <a:pPr algn="ctr" latinLnBrk="1">
              <a:lnSpc>
                <a:spcPts val="3100"/>
              </a:lnSpc>
            </a:pPr>
            <a:r>
              <a:rPr lang="en-US" altLang="zh-CN" b="0" i="0" dirty="0">
                <a:solidFill>
                  <a:srgbClr val="FF0000"/>
                </a:solidFill>
                <a:latin typeface="微软雅黑" pitchFamily="34" charset="0"/>
                <a:ea typeface="微软雅黑" pitchFamily="34" charset="-122"/>
                <a:cs typeface="微软雅黑" pitchFamily="34" charset="-120"/>
              </a:rPr>
              <a:t>不正确</a:t>
            </a:r>
            <a:endParaRPr lang="en-US" altLang="zh-CN" dirty="0"/>
          </a:p>
        </p:txBody>
      </p:sp>
      <p:sp>
        <p:nvSpPr>
          <p:cNvPr id="4" name="QB_6_AN.64_1#0d7bd504f.blank?vop=1&amp;pid=b2b6c38ce&amp;color=0,0,0&amp;vpa=22&amp;vtp=1&amp;bbb=1"/>
          <p:cNvSpPr/>
          <p:nvPr/>
        </p:nvSpPr>
        <p:spPr>
          <a:xfrm>
            <a:off x="9351422" y="2298765"/>
            <a:ext cx="852488" cy="354330"/>
          </a:xfrm>
          <a:prstGeom prst="rect">
            <a:avLst/>
          </a:prstGeom>
          <a:noFill/>
          <a:ln/>
        </p:spPr>
        <p:txBody>
          <a:bodyPr wrap="none" lIns="0" tIns="0" rIns="0" bIns="0" rtlCol="0" anchor="t"/>
          <a:lstStyle/>
          <a:p>
            <a:pPr algn="ctr" latinLnBrk="1">
              <a:lnSpc>
                <a:spcPts val="3100"/>
              </a:lnSpc>
            </a:pPr>
            <a:r>
              <a:rPr lang="en-US" altLang="zh-CN" b="0" i="0" dirty="0">
                <a:solidFill>
                  <a:srgbClr val="FF0000"/>
                </a:solidFill>
                <a:latin typeface="微软雅黑" pitchFamily="34" charset="0"/>
                <a:ea typeface="微软雅黑" pitchFamily="34" charset="-122"/>
                <a:cs typeface="微软雅黑" pitchFamily="34" charset="-120"/>
              </a:rPr>
              <a:t>见解析</a:t>
            </a:r>
            <a:endParaRPr lang="en-US" altLang="zh-CN" dirty="0"/>
          </a:p>
        </p:txBody>
      </p:sp>
      <mc:AlternateContent xmlns:mc="http://schemas.openxmlformats.org/markup-compatibility/2006">
        <mc:Choice xmlns:a14="http://schemas.microsoft.com/office/drawing/2010/main" Requires="a14">
          <p:sp>
            <p:nvSpPr>
              <p:cNvPr id="5" name="QB_6_AS.65_1#0d7bd504f?vop=1&amp;pid=b2b6c38ce&amp;color=0,0,0&amp;vtp=1&amp;bbb=1&amp;hb=1"/>
              <p:cNvSpPr/>
              <p:nvPr/>
            </p:nvSpPr>
            <p:spPr>
              <a:xfrm>
                <a:off x="832104" y="2707832"/>
                <a:ext cx="10533888" cy="2383155"/>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【解析】设光电门到台面的距离为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，物块下落过程中满足的机械能守恒表达式应为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即变形为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𝑔h</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num>
                          <m:den>
                            <m:r>
                              <a:rPr lang="en-US" altLang="zh-CN" sz="1800" b="0" i="0">
                                <a:solidFill>
                                  <a:srgbClr val="000000"/>
                                </a:solidFill>
                                <a:latin typeface="Cambria Math" pitchFamily="34" charset="0"/>
                                <a:ea typeface="Cambria Math" pitchFamily="34" charset="-122"/>
                                <a:cs typeface="Cambria Math" pitchFamily="34" charset="-120"/>
                              </a:rPr>
                              <m:t>𝑡</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，此时，可以利用图像法进行验证，以</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为纵轴、以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为横</a:t>
                </a:r>
                <a:r>
                  <a:rPr lang="en-US" altLang="zh-CN" sz="1800" b="0" i="0">
                    <a:solidFill>
                      <a:srgbClr val="000000"/>
                    </a:solidFill>
                    <a:latin typeface="微软雅黑" pitchFamily="34" charset="0"/>
                    <a:ea typeface="微软雅黑" pitchFamily="34" charset="-122"/>
                    <a:cs typeface="微软雅黑" pitchFamily="34" charset="-120"/>
                  </a:rPr>
                  <a:t>轴建立直角坐标系，</a:t>
                </a:r>
              </a:p>
              <a:p>
                <a:pPr latinLnBrk="1">
                  <a:lnSpc>
                    <a:spcPts val="4600"/>
                  </a:lnSpc>
                </a:pPr>
                <a:r>
                  <a:rPr lang="en-US" altLang="zh-CN" sz="1800" b="0" i="0">
                    <a:solidFill>
                      <a:srgbClr val="000000"/>
                    </a:solidFill>
                    <a:latin typeface="微软雅黑" pitchFamily="34" charset="0"/>
                    <a:ea typeface="微软雅黑" pitchFamily="34" charset="-122"/>
                    <a:cs typeface="微软雅黑" pitchFamily="34" charset="-120"/>
                  </a:rPr>
                  <a:t>描点作图</a:t>
                </a:r>
                <a:r>
                  <a:rPr lang="en-US" altLang="zh-CN" sz="1800" b="0" i="0" dirty="0">
                    <a:solidFill>
                      <a:srgbClr val="000000"/>
                    </a:solidFill>
                    <a:latin typeface="微软雅黑" pitchFamily="34" charset="0"/>
                    <a:ea typeface="微软雅黑" pitchFamily="34" charset="-122"/>
                    <a:cs typeface="微软雅黑" pitchFamily="34" charset="-120"/>
                  </a:rPr>
                  <a:t>，若得到一条不过原点，但斜率约为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𝑑</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的直线，就能证明物块是机械能守恒的</a:t>
                </a:r>
                <a:r>
                  <a:rPr lang="en-US" altLang="zh-CN" sz="1800" b="0" i="0">
                    <a:solidFill>
                      <a:srgbClr val="000000"/>
                    </a:solidFill>
                    <a:latin typeface="微软雅黑" pitchFamily="34" charset="0"/>
                    <a:ea typeface="微软雅黑" pitchFamily="34" charset="-122"/>
                    <a:cs typeface="微软雅黑" pitchFamily="34" charset="-120"/>
                  </a:rPr>
                  <a:t>，所以小明同学的</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说</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法是不正确的</a:t>
                </a:r>
                <a:r>
                  <a:rPr lang="en-US" altLang="zh-CN" b="0" i="0">
                    <a:solidFill>
                      <a:srgbClr val="00A0AF"/>
                    </a:solidFill>
                    <a:latin typeface="微软雅黑" pitchFamily="34" charset="0"/>
                    <a:ea typeface="楷体" pitchFamily="34" charset="-122"/>
                    <a:cs typeface="微软雅黑" pitchFamily="34" charset="-120"/>
                  </a:rPr>
                  <a:t>（</a:t>
                </a:r>
                <a:r>
                  <a:rPr lang="en-US" altLang="zh-CN" b="0" i="0" dirty="0">
                    <a:solidFill>
                      <a:srgbClr val="00A0AF"/>
                    </a:solidFill>
                    <a:latin typeface="微软雅黑" pitchFamily="34" charset="0"/>
                    <a:ea typeface="楷体" pitchFamily="34" charset="-122"/>
                    <a:cs typeface="微软雅黑" pitchFamily="34" charset="-120"/>
                  </a:rPr>
                  <a:t>关键：小明观点不正确，因</a:t>
                </a:r>
                <a14:m>
                  <m:oMath xmlns:m="http://schemas.openxmlformats.org/officeDocument/2006/math">
                    <m:r>
                      <a:rPr lang="en-US" altLang="zh-CN" b="0" i="0">
                        <a:solidFill>
                          <a:srgbClr val="00A0AF"/>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b="0" i="0" dirty="0">
                    <a:solidFill>
                      <a:srgbClr val="00A0AF"/>
                    </a:solidFill>
                    <a:latin typeface="微软雅黑" pitchFamily="34" charset="0"/>
                    <a:ea typeface="楷体" pitchFamily="34" charset="-122"/>
                    <a:cs typeface="微软雅黑" pitchFamily="34" charset="-120"/>
                  </a:rPr>
                  <a:t>测量值偏大时，可通过图像法验证）</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B_6_AS.65_1#0d7bd504f?vop=1&amp;pid=b2b6c38ce&amp;color=0,0,0&amp;vtp=1&amp;bbb=1&amp;hb=1"/>
              <p:cNvSpPr>
                <a:spLocks noRot="1" noChangeAspect="1" noMove="1" noResize="1" noEditPoints="1" noAdjustHandles="1" noChangeArrowheads="1" noChangeShapeType="1" noTextEdit="1"/>
              </p:cNvSpPr>
              <p:nvPr/>
            </p:nvSpPr>
            <p:spPr>
              <a:xfrm>
                <a:off x="832104" y="2707832"/>
                <a:ext cx="10533888" cy="2383155"/>
              </a:xfrm>
              <a:prstGeom prst="rect">
                <a:avLst/>
              </a:prstGeom>
              <a:blipFill>
                <a:blip r:embed="rId4"/>
                <a:stretch>
                  <a:fillRect l="-1389" r="-3241" b="-6138"/>
                </a:stretch>
              </a:blipFill>
              <a:ln/>
            </p:spPr>
            <p:txBody>
              <a:bodyPr/>
              <a:lstStyle/>
              <a:p>
                <a:r>
                  <a:rPr lang="zh-CN" altLang="en-US">
                    <a:noFill/>
                  </a:rPr>
                  <a:t> </a:t>
                </a:r>
              </a:p>
            </p:txBody>
          </p:sp>
        </mc:Fallback>
      </mc:AlternateContent>
      <p:sp>
        <p:nvSpPr>
          <p:cNvPr id="6" name="QB_6_AS.65_1#0d7bd504f?vop=1&amp;pid=b2b6c38ce&amp;color=0,0,0&amp;vtp=1&amp;bbb=1&amp;hb=1&amp;uw=1">
            <a:extLst>
              <a:ext uri="{FF2B5EF4-FFF2-40B4-BE49-F238E27FC236}">
                <a16:creationId xmlns:a16="http://schemas.microsoft.com/office/drawing/2014/main" id="{BB70118A-09FD-CF6C-3EC4-90073A4BB2B7}"/>
              </a:ext>
            </a:extLst>
          </p:cNvPr>
          <p:cNvSpPr/>
          <p:nvPr/>
        </p:nvSpPr>
        <p:spPr>
          <a:xfrm>
            <a:off x="3851339" y="3290222"/>
            <a:ext cx="5559425" cy="4481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2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7" name="QB_6_AS.65_1#0d7bd504f?vop=1&amp;pid=b2b6c38ce&amp;color=0,0,0&amp;vtp=1&amp;bbb=1&amp;hb=1&amp;uw=1">
            <a:extLst>
              <a:ext uri="{FF2B5EF4-FFF2-40B4-BE49-F238E27FC236}">
                <a16:creationId xmlns:a16="http://schemas.microsoft.com/office/drawing/2014/main" id="{02CCE083-1599-3A1B-4D5B-FC3C35983167}"/>
              </a:ext>
            </a:extLst>
          </p:cNvPr>
          <p:cNvSpPr/>
          <p:nvPr/>
        </p:nvSpPr>
        <p:spPr>
          <a:xfrm>
            <a:off x="9410700" y="3290222"/>
            <a:ext cx="1955292" cy="4481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2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8" name="QB_6_AS.65_1#0d7bd504f?vop=1&amp;pid=b2b6c38ce&amp;color=0,0,0&amp;vtp=1&amp;bbb=1&amp;hb=1&amp;uw=1">
            <a:extLst>
              <a:ext uri="{FF2B5EF4-FFF2-40B4-BE49-F238E27FC236}">
                <a16:creationId xmlns:a16="http://schemas.microsoft.com/office/drawing/2014/main" id="{81662770-8CD0-8793-EFC1-58C84AAE72C1}"/>
              </a:ext>
            </a:extLst>
          </p:cNvPr>
          <p:cNvSpPr/>
          <p:nvPr/>
        </p:nvSpPr>
        <p:spPr>
          <a:xfrm>
            <a:off x="832104" y="3733135"/>
            <a:ext cx="10533888" cy="5909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7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9" name="QB_6_AS.65_1#0d7bd504f?vop=1&amp;pid=b2b6c38ce&amp;color=0,0,0&amp;vtp=1&amp;bbb=1&amp;hb=1&amp;uw=1">
            <a:extLst>
              <a:ext uri="{FF2B5EF4-FFF2-40B4-BE49-F238E27FC236}">
                <a16:creationId xmlns:a16="http://schemas.microsoft.com/office/drawing/2014/main" id="{F5BDD5B2-02DC-FCEE-1FC8-BD7089FE4E3B}"/>
              </a:ext>
            </a:extLst>
          </p:cNvPr>
          <p:cNvSpPr/>
          <p:nvPr/>
        </p:nvSpPr>
        <p:spPr>
          <a:xfrm>
            <a:off x="832104" y="4320510"/>
            <a:ext cx="228600"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10" name="QB_6_AS.65_1#0d7bd504f?vop=1&amp;pid=b2b6c38ce&amp;color=0,0,0&amp;vtp=1&amp;bbb=1&amp;hb=1&amp;uw=1">
            <a:extLst>
              <a:ext uri="{FF2B5EF4-FFF2-40B4-BE49-F238E27FC236}">
                <a16:creationId xmlns:a16="http://schemas.microsoft.com/office/drawing/2014/main" id="{4CFFFD29-533D-C180-0162-114D4818011D}"/>
              </a:ext>
            </a:extLst>
          </p:cNvPr>
          <p:cNvSpPr/>
          <p:nvPr/>
        </p:nvSpPr>
        <p:spPr>
          <a:xfrm>
            <a:off x="832104" y="4751675"/>
            <a:ext cx="1371664" cy="35287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2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 calcmode="lin" valueType="num">
                                      <p:cBhvr additive="base">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anim calcmode="lin" valueType="num">
                                      <p:cBhvr additive="base">
                                        <p:cTn id="3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
                                            <p:txEl>
                                              <p:pRg st="3" end="3"/>
                                            </p:txEl>
                                          </p:spTgt>
                                        </p:tgtEl>
                                        <p:attrNameLst>
                                          <p:attrName>style.visibility</p:attrName>
                                        </p:attrNameLst>
                                      </p:cBhvr>
                                      <p:to>
                                        <p:strVal val="visible"/>
                                      </p:to>
                                    </p:set>
                                    <p:anim calcmode="lin" valueType="num">
                                      <p:cBhvr additive="base">
                                        <p:cTn id="4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
                                            <p:txEl>
                                              <p:pRg st="4" end="4"/>
                                            </p:txEl>
                                          </p:spTgt>
                                        </p:tgtEl>
                                        <p:attrNameLst>
                                          <p:attrName>style.visibility</p:attrName>
                                        </p:attrNameLst>
                                      </p:cBhvr>
                                      <p:to>
                                        <p:strVal val="visible"/>
                                      </p:to>
                                    </p:set>
                                    <p:anim calcmode="lin" valueType="num">
                                      <p:cBhvr additive="base">
                                        <p:cTn id="4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bg/>
                                          </p:spTgt>
                                        </p:tgtEl>
                                        <p:attrNameLst>
                                          <p:attrName>style.visibility</p:attrName>
                                        </p:attrNameLst>
                                      </p:cBhvr>
                                      <p:to>
                                        <p:strVal val="visible"/>
                                      </p:to>
                                    </p:set>
                                    <p:anim calcmode="lin" valueType="num">
                                      <p:cBhvr additive="base">
                                        <p:cTn id="5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6">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6">
                                            <p:txEl>
                                              <p:pRg st="0" end="0"/>
                                            </p:txEl>
                                          </p:spTgt>
                                        </p:tgtEl>
                                        <p:attrNameLst>
                                          <p:attrName>style.visibility</p:attrName>
                                        </p:attrNameLst>
                                      </p:cBhvr>
                                      <p:to>
                                        <p:strVal val="visible"/>
                                      </p:to>
                                    </p:set>
                                    <p:anim calcmode="lin" valueType="num">
                                      <p:cBhvr additive="base">
                                        <p:cTn id="5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7">
                                            <p:bg/>
                                          </p:spTgt>
                                        </p:tgtEl>
                                        <p:attrNameLst>
                                          <p:attrName>style.visibility</p:attrName>
                                        </p:attrNameLst>
                                      </p:cBhvr>
                                      <p:to>
                                        <p:strVal val="visible"/>
                                      </p:to>
                                    </p:set>
                                    <p:anim calcmode="lin" valueType="num">
                                      <p:cBhvr additive="base">
                                        <p:cTn id="5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7">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7">
                                            <p:txEl>
                                              <p:pRg st="0" end="0"/>
                                            </p:txEl>
                                          </p:spTgt>
                                        </p:tgtEl>
                                        <p:attrNameLst>
                                          <p:attrName>style.visibility</p:attrName>
                                        </p:attrNameLst>
                                      </p:cBhvr>
                                      <p:to>
                                        <p:strVal val="visible"/>
                                      </p:to>
                                    </p:set>
                                    <p:anim calcmode="lin" valueType="num">
                                      <p:cBhvr additive="base">
                                        <p:cTn id="6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8">
                                            <p:bg/>
                                          </p:spTgt>
                                        </p:tgtEl>
                                        <p:attrNameLst>
                                          <p:attrName>style.visibility</p:attrName>
                                        </p:attrNameLst>
                                      </p:cBhvr>
                                      <p:to>
                                        <p:strVal val="visible"/>
                                      </p:to>
                                    </p:set>
                                    <p:anim calcmode="lin" valueType="num">
                                      <p:cBhvr additive="base">
                                        <p:cTn id="6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8">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8">
                                            <p:txEl>
                                              <p:pRg st="0" end="0"/>
                                            </p:txEl>
                                          </p:spTgt>
                                        </p:tgtEl>
                                        <p:attrNameLst>
                                          <p:attrName>style.visibility</p:attrName>
                                        </p:attrNameLst>
                                      </p:cBhvr>
                                      <p:to>
                                        <p:strVal val="visible"/>
                                      </p:to>
                                    </p:set>
                                    <p:anim calcmode="lin" valueType="num">
                                      <p:cBhvr additive="base">
                                        <p:cTn id="7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8">
                                            <p:txEl>
                                              <p:pRg st="0" end="0"/>
                                            </p:txEl>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9">
                                            <p:bg/>
                                          </p:spTgt>
                                        </p:tgtEl>
                                        <p:attrNameLst>
                                          <p:attrName>style.visibility</p:attrName>
                                        </p:attrNameLst>
                                      </p:cBhvr>
                                      <p:to>
                                        <p:strVal val="visible"/>
                                      </p:to>
                                    </p:set>
                                    <p:anim calcmode="lin" valueType="num">
                                      <p:cBhvr additive="base">
                                        <p:cTn id="7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76" dur="500" fill="hold"/>
                                        <p:tgtEl>
                                          <p:spTgt spid="9">
                                            <p:bg/>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9">
                                            <p:txEl>
                                              <p:pRg st="0" end="0"/>
                                            </p:txEl>
                                          </p:spTgt>
                                        </p:tgtEl>
                                        <p:attrNameLst>
                                          <p:attrName>style.visibility</p:attrName>
                                        </p:attrNameLst>
                                      </p:cBhvr>
                                      <p:to>
                                        <p:strVal val="visible"/>
                                      </p:to>
                                    </p:set>
                                    <p:anim calcmode="lin" valueType="num">
                                      <p:cBhvr additive="base">
                                        <p:cTn id="7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9">
                                            <p:txEl>
                                              <p:pRg st="0" end="0"/>
                                            </p:txEl>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10">
                                            <p:bg/>
                                          </p:spTgt>
                                        </p:tgtEl>
                                        <p:attrNameLst>
                                          <p:attrName>style.visibility</p:attrName>
                                        </p:attrNameLst>
                                      </p:cBhvr>
                                      <p:to>
                                        <p:strVal val="visible"/>
                                      </p:to>
                                    </p:set>
                                    <p:anim calcmode="lin" valueType="num">
                                      <p:cBhvr additive="base">
                                        <p:cTn id="8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4" dur="500" fill="hold"/>
                                        <p:tgtEl>
                                          <p:spTgt spid="10">
                                            <p:bg/>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0">
                                            <p:txEl>
                                              <p:pRg st="0" end="0"/>
                                            </p:txEl>
                                          </p:spTgt>
                                        </p:tgtEl>
                                        <p:attrNameLst>
                                          <p:attrName>style.visibility</p:attrName>
                                        </p:attrNameLst>
                                      </p:cBhvr>
                                      <p:to>
                                        <p:strVal val="visible"/>
                                      </p:to>
                                    </p:set>
                                    <p:anim calcmode="lin" valueType="num">
                                      <p:cBhvr additive="base">
                                        <p:cTn id="8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P spid="9" grpId="0" build="p" animBg="1"/>
      <p:bldP spid="10"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QO_5_BD.1_1#999b4f976?iti=1&amp;htil=1&amp;vop=1&amp;pid=97e8396e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104120" y="2422717"/>
            <a:ext cx="1234440" cy="20665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1_2#999b4f976?iti=1&amp;htil=1&amp;vop=1&amp;pid=97e8396ef&amp;color=0,0,0&amp;vtp=1&amp;bbb=1"/>
          <p:cNvSpPr/>
          <p:nvPr/>
        </p:nvSpPr>
        <p:spPr>
          <a:xfrm>
            <a:off x="10514171" y="4616261"/>
            <a:ext cx="414337" cy="367665"/>
          </a:xfrm>
          <a:prstGeom prst="rect">
            <a:avLst/>
          </a:prstGeom>
          <a:noFill/>
          <a:ln/>
        </p:spPr>
        <p:txBody>
          <a:bodyPr wrap="none" lIns="0" tIns="0" rIns="0" bIns="0" rtlCol="0" anchor="t"/>
          <a:lstStyle/>
          <a:p>
            <a:pPr algn="ctr"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图1</a:t>
            </a:r>
            <a:endParaRPr lang="en-US" altLang="zh-CN" sz="1800" dirty="0"/>
          </a:p>
        </p:txBody>
      </p:sp>
      <p:sp>
        <p:nvSpPr>
          <p:cNvPr id="4" name="QO_5_BD.1_3#999b4f976?htil=1&amp;vop=1&amp;pid=97e8396ef&amp;color=0,0,0&amp;vtp=1&amp;bt=1&amp;bbb=1&amp;hb=1"/>
          <p:cNvSpPr/>
          <p:nvPr/>
        </p:nvSpPr>
        <p:spPr>
          <a:xfrm>
            <a:off x="827992" y="1512000"/>
            <a:ext cx="10536017"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用图1所示的实验装置做“验证机械能守恒定律”实验时，将打点计时器固定在铁架台上</a:t>
            </a:r>
            <a:r>
              <a:rPr lang="en-US" altLang="zh-CN" sz="1800" b="0" i="0">
                <a:solidFill>
                  <a:srgbClr val="000000"/>
                </a:solidFill>
                <a:latin typeface="微软雅黑" pitchFamily="34" charset="0"/>
                <a:ea typeface="微软雅黑" pitchFamily="34" charset="-122"/>
                <a:cs typeface="微软雅黑" pitchFamily="34" charset="-120"/>
              </a:rPr>
              <a:t>，使重物带动</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纸带从静止开始下落</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_1#7b4862b33?vop=1&amp;pid=999b4f976&amp;color=0,0,0&amp;vtp=1&amp;bbb=1">
            <a:extLst>
              <a:ext uri="{FF2B5EF4-FFF2-40B4-BE49-F238E27FC236}">
                <a16:creationId xmlns:a16="http://schemas.microsoft.com/office/drawing/2014/main" id="{3150F553-A867-F883-AE84-F194C58EE124}"/>
              </a:ext>
            </a:extLst>
          </p:cNvPr>
          <p:cNvSpPr/>
          <p:nvPr/>
        </p:nvSpPr>
        <p:spPr>
          <a:xfrm>
            <a:off x="832104" y="151200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（1）关于本实验，</a:t>
            </a:r>
            <a:r>
              <a:rPr lang="en-US" altLang="zh-CN" sz="1800" b="0" i="0">
                <a:solidFill>
                  <a:srgbClr val="000000"/>
                </a:solidFill>
                <a:latin typeface="微软雅黑" pitchFamily="34" charset="0"/>
                <a:ea typeface="微软雅黑" pitchFamily="34" charset="-122"/>
                <a:cs typeface="微软雅黑" pitchFamily="34" charset="-120"/>
              </a:rPr>
              <a:t>下列说法正确的是</a:t>
            </a:r>
            <a:r>
              <a:rPr lang="en-US" altLang="zh-CN" sz="1800" i="0">
                <a:solidFill>
                  <a:srgbClr val="000000"/>
                </a:solidFill>
                <a:latin typeface="SimSun" pitchFamily="34" charset="0"/>
                <a:ea typeface="SimSun" pitchFamily="34" charset="-122"/>
                <a:cs typeface="SimSun" pitchFamily="34" charset="-120"/>
              </a:rPr>
              <a:t>_____</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3" name="QC_6_BD.2_2#7b4862b33.choices?vop=1&amp;pid=999b4f976&amp;color=0,0,0&amp;vtp=1&amp;bbb=1">
            <a:extLst>
              <a:ext uri="{FF2B5EF4-FFF2-40B4-BE49-F238E27FC236}">
                <a16:creationId xmlns:a16="http://schemas.microsoft.com/office/drawing/2014/main" id="{F2EDE81D-C497-EEE5-2863-DBCB9DB7F729}"/>
              </a:ext>
            </a:extLst>
          </p:cNvPr>
          <p:cNvSpPr/>
          <p:nvPr/>
        </p:nvSpPr>
        <p:spPr>
          <a:xfrm>
            <a:off x="832104" y="192278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应选择质量大、体积小的重物进行实验</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释放纸带之前，纸带必须处于竖直状态</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先释放纸带，后接通电源</a:t>
            </a:r>
            <a:endParaRPr lang="en-US" altLang="zh-CN" sz="1800" dirty="0"/>
          </a:p>
        </p:txBody>
      </p:sp>
      <p:sp>
        <p:nvSpPr>
          <p:cNvPr id="4" name="QC_6_AS.4_1#7b4862b33?vop=1&amp;pid=999b4f976&amp;color=0,0,0&amp;vtp=1&amp;bbb=1&amp;hb=1">
            <a:extLst>
              <a:ext uri="{FF2B5EF4-FFF2-40B4-BE49-F238E27FC236}">
                <a16:creationId xmlns:a16="http://schemas.microsoft.com/office/drawing/2014/main" id="{024A003A-80A0-BB84-3041-FEEA705EB2FD}"/>
              </a:ext>
            </a:extLst>
          </p:cNvPr>
          <p:cNvSpPr/>
          <p:nvPr/>
        </p:nvSpPr>
        <p:spPr>
          <a:xfrm>
            <a:off x="832104" y="3162300"/>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【解析】应选择质量大、体积小的重物进行实验，以减小空气阻力的影响，故A正确；释放纸带之前</a:t>
            </a:r>
            <a:r>
              <a:rPr lang="en-US" altLang="zh-CN" sz="1800" b="0" i="0">
                <a:solidFill>
                  <a:srgbClr val="000000"/>
                </a:solidFill>
                <a:latin typeface="微软雅黑" pitchFamily="34" charset="0"/>
                <a:ea typeface="微软雅黑" pitchFamily="34" charset="-122"/>
                <a:cs typeface="微软雅黑" pitchFamily="34" charset="-120"/>
              </a:rPr>
              <a:t>，纸</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带必须处于竖直状态</a:t>
            </a:r>
            <a:r>
              <a:rPr lang="en-US" altLang="zh-CN" sz="1800" b="0" i="0" dirty="0">
                <a:solidFill>
                  <a:srgbClr val="000000"/>
                </a:solidFill>
                <a:latin typeface="微软雅黑" pitchFamily="34" charset="0"/>
                <a:ea typeface="微软雅黑" pitchFamily="34" charset="-122"/>
                <a:cs typeface="微软雅黑" pitchFamily="34" charset="-120"/>
              </a:rPr>
              <a:t>，以减小纸带和打点计时器之间的摩擦力，故B正确；实验应先接通电源</a:t>
            </a:r>
            <a:r>
              <a:rPr lang="en-US" altLang="zh-CN" sz="1800" b="0" i="0">
                <a:solidFill>
                  <a:srgbClr val="000000"/>
                </a:solidFill>
                <a:latin typeface="微软雅黑" pitchFamily="34" charset="0"/>
                <a:ea typeface="微软雅黑" pitchFamily="34" charset="-122"/>
                <a:cs typeface="微软雅黑" pitchFamily="34" charset="-120"/>
              </a:rPr>
              <a:t>，后释放纸</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带</a:t>
            </a:r>
            <a:r>
              <a:rPr lang="en-US" altLang="zh-CN" b="0" i="0" dirty="0">
                <a:solidFill>
                  <a:srgbClr val="000000"/>
                </a:solidFill>
                <a:latin typeface="微软雅黑" pitchFamily="34" charset="0"/>
                <a:ea typeface="微软雅黑" pitchFamily="34" charset="-122"/>
                <a:cs typeface="微软雅黑" pitchFamily="34" charset="-120"/>
              </a:rPr>
              <a:t>，故C错误.</a:t>
            </a:r>
            <a:endParaRPr lang="en-US" altLang="zh-CN" dirty="0"/>
          </a:p>
        </p:txBody>
      </p:sp>
      <p:sp>
        <p:nvSpPr>
          <p:cNvPr id="5" name="QC_6_AN.3_1#7b4862b33.blank?vop=1&amp;pid=999b4f976&amp;color=0,0,0&amp;vpa=1&amp;vtp=1&amp;bbb=1">
            <a:extLst>
              <a:ext uri="{FF2B5EF4-FFF2-40B4-BE49-F238E27FC236}">
                <a16:creationId xmlns:a16="http://schemas.microsoft.com/office/drawing/2014/main" id="{7DDF7179-094A-9CCA-71D7-1D66E4202F52}"/>
              </a:ext>
            </a:extLst>
          </p:cNvPr>
          <p:cNvSpPr/>
          <p:nvPr/>
        </p:nvSpPr>
        <p:spPr>
          <a:xfrm>
            <a:off x="4641310" y="1470090"/>
            <a:ext cx="4968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AB</a:t>
            </a:r>
            <a:endParaRPr lang="en-US" altLang="zh-CN" dirty="0"/>
          </a:p>
        </p:txBody>
      </p:sp>
    </p:spTree>
    <p:extLst>
      <p:ext uri="{BB962C8B-B14F-4D97-AF65-F5344CB8AC3E}">
        <p14:creationId xmlns:p14="http://schemas.microsoft.com/office/powerpoint/2010/main" val="269179855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QB_6_BD.5_1#8f6121698?iti=2&amp;htil=2&amp;vop=1&amp;pid=999b4f97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052560" y="3458210"/>
            <a:ext cx="2295144" cy="8778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5_2#8f6121698?iti=2&amp;htil=2&amp;vop=1&amp;pid=999b4f976&amp;color=0,0,0&amp;vtp=1&amp;bbb=1"/>
          <p:cNvSpPr/>
          <p:nvPr/>
        </p:nvSpPr>
        <p:spPr>
          <a:xfrm>
            <a:off x="9992963" y="4463034"/>
            <a:ext cx="414338" cy="367665"/>
          </a:xfrm>
          <a:prstGeom prst="rect">
            <a:avLst/>
          </a:prstGeom>
          <a:noFill/>
          <a:ln/>
        </p:spPr>
        <p:txBody>
          <a:bodyPr wrap="none" lIns="0" tIns="0" rIns="0" bIns="0" rtlCol="0" anchor="t"/>
          <a:lstStyle/>
          <a:p>
            <a:pPr algn="ctr"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图2</a:t>
            </a:r>
            <a:endParaRPr lang="en-US" altLang="zh-CN" sz="1800" dirty="0">
              <a:solidFill>
                <a:srgbClr val="000000"/>
              </a:solidFill>
            </a:endParaRPr>
          </a:p>
        </p:txBody>
      </p:sp>
      <mc:AlternateContent xmlns:mc="http://schemas.openxmlformats.org/markup-compatibility/2006">
        <mc:Choice xmlns:a14="http://schemas.microsoft.com/office/drawing/2010/main" Requires="a14">
          <p:sp>
            <p:nvSpPr>
              <p:cNvPr id="4" name="QB_6_BD.5_3#8f6121698?htil=2&amp;vop=1&amp;pid=999b4f976&amp;color=0,0,0&amp;vtp=1&amp;bt=1&amp;bbb=1&amp;hb=1"/>
              <p:cNvSpPr/>
              <p:nvPr/>
            </p:nvSpPr>
            <p:spPr>
              <a:xfrm>
                <a:off x="827992" y="1512000"/>
                <a:ext cx="10536017" cy="1815846"/>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（2）实验中，得到一条纸带如图2所示.在纸带上选取三个连续打出的点</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，测得它们到起始点</a:t>
                </a:r>
              </a:p>
              <a:p>
                <a:pPr latinLnBrk="1">
                  <a:lnSpc>
                    <a:spcPts val="33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𝑂</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点与下一点的间距接近</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2</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mm</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之间的距离分别为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𝐴</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𝐵</m:t>
                        </m:r>
                      </m:sub>
                    </m:sSub>
                  </m:oMath>
                </a14:m>
                <a:r>
                  <a:rPr lang="en-US" altLang="zh-CN" sz="1800" b="0" i="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𝐶</m:t>
                        </m:r>
                      </m:sub>
                    </m:sSub>
                  </m:oMath>
                </a14:m>
                <a:r>
                  <a:rPr lang="en-US" altLang="zh-CN" sz="1800" b="0" i="0" dirty="0">
                    <a:solidFill>
                      <a:srgbClr val="000000"/>
                    </a:solidFill>
                    <a:latin typeface="微软雅黑" pitchFamily="34" charset="0"/>
                    <a:ea typeface="微软雅黑" pitchFamily="34" charset="-122"/>
                    <a:cs typeface="微软雅黑" pitchFamily="34" charset="-120"/>
                  </a:rPr>
                  <a:t>.已知当地重力加速度为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，打点计时器的</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打点周期为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𝑇</m:t>
                    </m:r>
                  </m:oMath>
                </a14:m>
                <a:r>
                  <a:rPr lang="en-US" altLang="zh-CN" sz="1800" b="0" i="0" dirty="0">
                    <a:solidFill>
                      <a:srgbClr val="000000"/>
                    </a:solidFill>
                    <a:latin typeface="微软雅黑" pitchFamily="34" charset="0"/>
                    <a:ea typeface="微软雅黑" pitchFamily="34" charset="-122"/>
                    <a:cs typeface="微软雅黑" pitchFamily="34" charset="-120"/>
                  </a:rPr>
                  <a:t>.设重物质量为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，从打</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𝑂</m:t>
                    </m:r>
                  </m:oMath>
                </a14:m>
                <a:r>
                  <a:rPr lang="en-US" altLang="zh-CN" sz="1800" b="0" i="0">
                    <a:solidFill>
                      <a:srgbClr val="000000"/>
                    </a:solidFill>
                    <a:latin typeface="微软雅黑" pitchFamily="34" charset="0"/>
                    <a:ea typeface="微软雅黑" pitchFamily="34" charset="-122"/>
                    <a:cs typeface="微软雅黑" pitchFamily="34" charset="-120"/>
                  </a:rPr>
                  <a:t>点到打</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点的过程中，重物的重力势能变化量</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Δ</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m:rPr>
                            <m:sty m:val="p"/>
                          </m:rPr>
                          <a:rPr lang="en-US" altLang="zh-CN" sz="1800" b="0" i="0">
                            <a:solidFill>
                              <a:srgbClr val="000000"/>
                            </a:solidFill>
                            <a:latin typeface="Cambria Math" pitchFamily="34" charset="0"/>
                            <a:ea typeface="Cambria Math" pitchFamily="34" charset="-122"/>
                            <a:cs typeface="Cambria Math" pitchFamily="34" charset="-120"/>
                          </a:rPr>
                          <m:t>p</m:t>
                        </m:r>
                      </m:sub>
                    </m:sSub>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i="0" dirty="0">
                    <a:solidFill>
                      <a:srgbClr val="000000"/>
                    </a:solidFill>
                    <a:latin typeface="SimSun" pitchFamily="34" charset="0"/>
                    <a:ea typeface="SimSun" pitchFamily="34" charset="-122"/>
                    <a:cs typeface="SimSun" pitchFamily="34" charset="-120"/>
                  </a:rPr>
                  <a:t>________</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err="1">
                    <a:solidFill>
                      <a:srgbClr val="000000"/>
                    </a:solidFill>
                    <a:latin typeface="微软雅黑" pitchFamily="34" charset="0"/>
                    <a:ea typeface="微软雅黑" pitchFamily="34" charset="-122"/>
                    <a:cs typeface="微软雅黑" pitchFamily="34" charset="-120"/>
                  </a:rPr>
                  <a:t>动能</a:t>
                </a:r>
                <a:endParaRPr lang="en-US" altLang="zh-CN" sz="1800" b="0" i="0" dirty="0">
                  <a:solidFill>
                    <a:srgbClr val="000000"/>
                  </a:solidFill>
                  <a:latin typeface="微软雅黑" pitchFamily="34" charset="0"/>
                  <a:ea typeface="微软雅黑" pitchFamily="34" charset="-122"/>
                  <a:cs typeface="微软雅黑" pitchFamily="34" charset="-120"/>
                </a:endParaRPr>
              </a:p>
              <a:p>
                <a:pPr latinLnBrk="1">
                  <a:lnSpc>
                    <a:spcPts val="5200"/>
                  </a:lnSpc>
                </a:pPr>
                <a:r>
                  <a:rPr lang="en-US" altLang="zh-CN" b="0" i="0" dirty="0" err="1">
                    <a:solidFill>
                      <a:srgbClr val="000000"/>
                    </a:solidFill>
                    <a:latin typeface="微软雅黑" pitchFamily="34" charset="0"/>
                    <a:ea typeface="微软雅黑" pitchFamily="34" charset="-122"/>
                    <a:cs typeface="微软雅黑" pitchFamily="34" charset="-120"/>
                  </a:rPr>
                  <a:t>变化量</a:t>
                </a:r>
                <a14:m>
                  <m:oMath xmlns:m="http://schemas.openxmlformats.org/officeDocument/2006/math">
                    <m:r>
                      <m:rPr>
                        <m:sty m:val="p"/>
                      </m:rPr>
                      <a:rPr lang="en-US" altLang="zh-CN" b="0" i="0" smtClean="0">
                        <a:solidFill>
                          <a:srgbClr val="000000"/>
                        </a:solidFill>
                        <a:latin typeface="Cambria Math" pitchFamily="34" charset="0"/>
                        <a:ea typeface="Cambria Math" pitchFamily="34" charset="-122"/>
                        <a:cs typeface="Cambria Math" pitchFamily="34" charset="-120"/>
                      </a:rPr>
                      <m:t>Δ</m:t>
                    </m:r>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𝐸</m:t>
                        </m:r>
                      </m:e>
                      <m:sub>
                        <m:r>
                          <m:rPr>
                            <m:sty m:val="p"/>
                          </m:rPr>
                          <a:rPr lang="en-US" altLang="zh-CN" b="0" i="0">
                            <a:solidFill>
                              <a:srgbClr val="000000"/>
                            </a:solidFill>
                            <a:latin typeface="Cambria Math" pitchFamily="34" charset="0"/>
                            <a:ea typeface="Cambria Math" pitchFamily="34" charset="-122"/>
                            <a:cs typeface="Cambria Math" pitchFamily="34" charset="-120"/>
                          </a:rPr>
                          <m:t>k</m:t>
                        </m:r>
                      </m:sub>
                    </m:sSub>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i="0" dirty="0">
                    <a:solidFill>
                      <a:srgbClr val="000000"/>
                    </a:solidFill>
                    <a:latin typeface="SimSun" pitchFamily="34" charset="0"/>
                    <a:ea typeface="SimSun" pitchFamily="34" charset="-122"/>
                    <a:cs typeface="SimSun" pitchFamily="34" charset="-120"/>
                  </a:rPr>
                  <a:t>_</a:t>
                </a:r>
                <a:r>
                  <a:rPr kumimoji="0" lang="en-US" altLang="zh-CN" sz="2950" b="0" i="0" u="sng" strike="noStrike" kern="0" cap="none" spc="-99900" normalizeH="0" baseline="0" noProof="0" dirty="0">
                    <a:ln>
                      <a:noFill/>
                    </a:ln>
                    <a:solidFill>
                      <a:srgbClr val="FF00FF"/>
                    </a:solidFill>
                    <a:effectLst/>
                    <a:uLnTx/>
                    <a:uFill>
                      <a:solidFill>
                        <a:srgbClr val="00A0AF"/>
                      </a:solidFill>
                    </a:uFill>
                    <a:latin typeface="SimSun" panose="02010600030101010101" pitchFamily="2" charset="-122"/>
                    <a:ea typeface="微软雅黑" pitchFamily="34" charset="-122"/>
                    <a:cs typeface="微软雅黑" pitchFamily="34" charset="-120"/>
                  </a:rPr>
                  <a:t> </a:t>
                </a:r>
                <a:r>
                  <a:rPr lang="en-US" altLang="zh-CN" i="0" dirty="0">
                    <a:solidFill>
                      <a:srgbClr val="000000"/>
                    </a:solidFill>
                    <a:latin typeface="SimSun" pitchFamily="34" charset="0"/>
                    <a:ea typeface="SimSun" pitchFamily="34" charset="-122"/>
                    <a:cs typeface="SimSun" pitchFamily="34" charset="-120"/>
                  </a:rPr>
                  <a:t>_________</a:t>
                </a:r>
                <a:r>
                  <a:rPr lang="en-US" altLang="zh-CN" b="0" i="0" dirty="0">
                    <a:solidFill>
                      <a:srgbClr val="000000"/>
                    </a:solidFill>
                    <a:latin typeface="微软雅黑" pitchFamily="34" charset="0"/>
                    <a:ea typeface="微软雅黑" pitchFamily="34" charset="-122"/>
                    <a:cs typeface="微软雅黑" pitchFamily="34" charset="-120"/>
                  </a:rPr>
                  <a:t>（用已知字母表示）.</a:t>
                </a:r>
                <a:endParaRPr lang="en-US" altLang="zh-CN" dirty="0">
                  <a:solidFill>
                    <a:srgbClr val="000000"/>
                  </a:solidFill>
                </a:endParaRPr>
              </a:p>
            </p:txBody>
          </p:sp>
        </mc:Choice>
        <mc:Fallback>
          <p:sp>
            <p:nvSpPr>
              <p:cNvPr id="4" name="QB_6_BD.5_3#8f6121698?htil=2&amp;vop=1&amp;pid=999b4f976&amp;color=0,0,0&amp;vtp=1&amp;bt=1&amp;bbb=1&amp;hb=1"/>
              <p:cNvSpPr>
                <a:spLocks noRot="1" noChangeAspect="1" noMove="1" noResize="1" noEditPoints="1" noAdjustHandles="1" noChangeArrowheads="1" noChangeShapeType="1" noTextEdit="1"/>
              </p:cNvSpPr>
              <p:nvPr/>
            </p:nvSpPr>
            <p:spPr>
              <a:xfrm>
                <a:off x="827992" y="1512000"/>
                <a:ext cx="10536017" cy="1815846"/>
              </a:xfrm>
              <a:prstGeom prst="rect">
                <a:avLst/>
              </a:prstGeom>
              <a:blipFill>
                <a:blip r:embed="rId4"/>
                <a:stretch>
                  <a:fillRect l="-1389" r="-868" b="-771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6_1#8f6121698.blank?vop=1&amp;pid=999b4f976&amp;color=0,0,0&amp;vpa=2&amp;vtp=1&amp;bbb=1"/>
              <p:cNvSpPr/>
              <p:nvPr/>
            </p:nvSpPr>
            <p:spPr>
              <a:xfrm>
                <a:off x="9715261" y="2387854"/>
                <a:ext cx="878269"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m:t>
                    </m:r>
                    <m:r>
                      <a:rPr lang="en-US" altLang="zh-CN" b="0" i="0" smtClean="0">
                        <a:solidFill>
                          <a:srgbClr val="FF0000"/>
                        </a:solidFill>
                        <a:latin typeface="Cambria Math" pitchFamily="34" charset="0"/>
                        <a:ea typeface="Cambria Math" pitchFamily="34" charset="-122"/>
                        <a:cs typeface="Cambria Math" pitchFamily="34" charset="-120"/>
                      </a:rPr>
                      <m:t>𝑚𝑔</m:t>
                    </m:r>
                    <m:sSub>
                      <m:sSub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h</m:t>
                        </m:r>
                      </m:e>
                      <m:sub>
                        <m:r>
                          <a:rPr lang="en-US" altLang="zh-CN" b="0" i="0">
                            <a:solidFill>
                              <a:srgbClr val="FF0000"/>
                            </a:solidFill>
                            <a:latin typeface="Cambria Math" pitchFamily="34" charset="0"/>
                            <a:ea typeface="Cambria Math" pitchFamily="34" charset="-122"/>
                            <a:cs typeface="Cambria Math" pitchFamily="34" charset="-120"/>
                          </a:rPr>
                          <m:t>𝐵</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B_6_AN.6_1#8f6121698.blank?vop=1&amp;pid=999b4f976&amp;color=0,0,0&amp;vpa=2&amp;vtp=1&amp;bbb=1"/>
              <p:cNvSpPr>
                <a:spLocks noRot="1" noChangeAspect="1" noMove="1" noResize="1" noEditPoints="1" noAdjustHandles="1" noChangeArrowheads="1" noChangeShapeType="1" noTextEdit="1"/>
              </p:cNvSpPr>
              <p:nvPr/>
            </p:nvSpPr>
            <p:spPr>
              <a:xfrm>
                <a:off x="9715261" y="2387854"/>
                <a:ext cx="878269" cy="260350"/>
              </a:xfrm>
              <a:prstGeom prst="rect">
                <a:avLst/>
              </a:prstGeom>
              <a:blipFill>
                <a:blip r:embed="rId5"/>
                <a:stretch>
                  <a:fillRect t="-2381" b="-33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7_1#8f6121698.blank?vop=1&amp;pid=999b4f976&amp;color=0,0,0&amp;vpa=3&amp;vtp=1&amp;bbb=1&amp;rh=33.70504"/>
              <p:cNvSpPr/>
              <p:nvPr/>
            </p:nvSpPr>
            <p:spPr>
              <a:xfrm>
                <a:off x="2179336" y="2841434"/>
                <a:ext cx="1036447" cy="428054"/>
              </a:xfrm>
              <a:prstGeom prst="rect">
                <a:avLst/>
              </a:prstGeom>
              <a:noFill/>
              <a:ln/>
            </p:spPr>
            <p:txBody>
              <a:bodyPr wrap="none" lIns="0" tIns="0" rIns="0" bIns="0" rtlCol="0" anchor="t"/>
              <a:lstStyle/>
              <a:p>
                <a:pPr algn="ctr" latinLnBrk="1">
                  <a:lnSpc>
                    <a:spcPts val="3400"/>
                  </a:lnSpc>
                </a:pPr>
                <a14:m>
                  <m:oMath xmlns:m="http://schemas.openxmlformats.org/officeDocument/2006/math">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𝑚</m:t>
                        </m:r>
                        <m:r>
                          <a:rPr lang="en-US" altLang="zh-CN" b="0" i="0">
                            <a:solidFill>
                              <a:srgbClr val="FF0000"/>
                            </a:solidFill>
                            <a:latin typeface="Cambria Math" pitchFamily="34" charset="0"/>
                            <a:ea typeface="Cambria Math" pitchFamily="34" charset="-122"/>
                            <a:cs typeface="Cambria Math" pitchFamily="34" charset="-120"/>
                          </a:rPr>
                          <m:t>(</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h</m:t>
                            </m:r>
                          </m:e>
                          <m:sub>
                            <m:r>
                              <a:rPr lang="en-US" altLang="zh-CN" b="0" i="0">
                                <a:solidFill>
                                  <a:srgbClr val="FF0000"/>
                                </a:solidFill>
                                <a:latin typeface="Cambria Math" pitchFamily="34" charset="0"/>
                                <a:ea typeface="Cambria Math" pitchFamily="34" charset="-122"/>
                                <a:cs typeface="Cambria Math" pitchFamily="34" charset="-120"/>
                              </a:rPr>
                              <m:t>𝐶</m:t>
                            </m:r>
                          </m:sub>
                        </m:sSub>
                        <m:r>
                          <a:rPr lang="en-US" altLang="zh-CN" b="0" i="0">
                            <a:solidFill>
                              <a:srgbClr val="FF0000"/>
                            </a:solidFill>
                            <a:latin typeface="Cambria Math" pitchFamily="34" charset="0"/>
                            <a:ea typeface="Cambria Math" pitchFamily="34" charset="-122"/>
                            <a:cs typeface="Cambria Math" pitchFamily="34" charset="-120"/>
                          </a:rPr>
                          <m:t>−</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h</m:t>
                            </m:r>
                          </m:e>
                          <m:sub>
                            <m:r>
                              <a:rPr lang="en-US" altLang="zh-CN" b="0" i="0">
                                <a:solidFill>
                                  <a:srgbClr val="FF0000"/>
                                </a:solidFill>
                                <a:latin typeface="Cambria Math" pitchFamily="34" charset="0"/>
                                <a:ea typeface="Cambria Math" pitchFamily="34" charset="-122"/>
                                <a:cs typeface="Cambria Math" pitchFamily="34" charset="-120"/>
                              </a:rPr>
                              <m:t>𝐴</m:t>
                            </m:r>
                          </m:sub>
                        </m:sSub>
                        <m:sSup>
                          <m:sSup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b="0" i="0">
                                <a:solidFill>
                                  <a:srgbClr val="FF0000"/>
                                </a:solidFill>
                                <a:latin typeface="Cambria Math" pitchFamily="34" charset="0"/>
                                <a:ea typeface="Cambria Math" pitchFamily="34" charset="-122"/>
                                <a:cs typeface="Cambria Math" pitchFamily="34" charset="-120"/>
                              </a:rPr>
                              <m:t>)</m:t>
                            </m:r>
                          </m:e>
                          <m:sup>
                            <m:r>
                              <a:rPr lang="en-US" altLang="zh-CN" b="0" i="0">
                                <a:solidFill>
                                  <a:srgbClr val="FF0000"/>
                                </a:solidFill>
                                <a:latin typeface="Cambria Math" pitchFamily="34" charset="0"/>
                                <a:ea typeface="Cambria Math" pitchFamily="34" charset="-122"/>
                                <a:cs typeface="Cambria Math" pitchFamily="34" charset="-120"/>
                              </a:rPr>
                              <m:t>2</m:t>
                            </m:r>
                          </m:sup>
                        </m:sSup>
                      </m:num>
                      <m:den>
                        <m:r>
                          <a:rPr lang="en-US" altLang="zh-CN" b="0" i="0">
                            <a:solidFill>
                              <a:srgbClr val="FF0000"/>
                            </a:solidFill>
                            <a:latin typeface="Cambria Math" pitchFamily="34" charset="0"/>
                            <a:ea typeface="Cambria Math" pitchFamily="34" charset="-122"/>
                            <a:cs typeface="Cambria Math" pitchFamily="34" charset="-120"/>
                          </a:rPr>
                          <m:t>8</m:t>
                        </m:r>
                        <m:sSup>
                          <m:sSup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b="0" i="0">
                                <a:solidFill>
                                  <a:srgbClr val="FF0000"/>
                                </a:solidFill>
                                <a:latin typeface="Cambria Math" pitchFamily="34" charset="0"/>
                                <a:ea typeface="Cambria Math" pitchFamily="34" charset="-122"/>
                                <a:cs typeface="Cambria Math" pitchFamily="34" charset="-120"/>
                              </a:rPr>
                              <m:t>𝑇</m:t>
                            </m:r>
                          </m:e>
                          <m:sup>
                            <m:r>
                              <a:rPr lang="en-US" altLang="zh-CN" b="0" i="0">
                                <a:solidFill>
                                  <a:srgbClr val="FF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6" name="QB_6_AN.7_1#8f6121698.blank?vop=1&amp;pid=999b4f976&amp;color=0,0,0&amp;vpa=3&amp;vtp=1&amp;bbb=1&amp;rh=33.70504"/>
              <p:cNvSpPr>
                <a:spLocks noRot="1" noChangeAspect="1" noMove="1" noResize="1" noEditPoints="1" noAdjustHandles="1" noChangeArrowheads="1" noChangeShapeType="1" noTextEdit="1"/>
              </p:cNvSpPr>
              <p:nvPr/>
            </p:nvSpPr>
            <p:spPr>
              <a:xfrm>
                <a:off x="2179336" y="2841434"/>
                <a:ext cx="1036447" cy="428054"/>
              </a:xfrm>
              <a:prstGeom prst="rect">
                <a:avLst/>
              </a:prstGeom>
              <a:blipFill>
                <a:blip r:embed="rId6"/>
                <a:stretch>
                  <a:fillRect b="-285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8_1#8f6121698?vop=1&amp;pid=999b4f976&amp;color=0,0,0&amp;vtp=1&amp;bbb=1&amp;hb=1">
                <a:extLst>
                  <a:ext uri="{FF2B5EF4-FFF2-40B4-BE49-F238E27FC236}">
                    <a16:creationId xmlns:a16="http://schemas.microsoft.com/office/drawing/2014/main" id="{5EDC3CD2-E463-D2F6-2D0C-A0BFDAC0D1BD}"/>
                  </a:ext>
                </a:extLst>
              </p:cNvPr>
              <p:cNvSpPr/>
              <p:nvPr/>
            </p:nvSpPr>
            <p:spPr>
              <a:xfrm>
                <a:off x="832104" y="1512000"/>
                <a:ext cx="10533888" cy="916686"/>
              </a:xfrm>
              <a:prstGeom prst="rect">
                <a:avLst/>
              </a:prstGeom>
              <a:noFill/>
              <a:ln/>
            </p:spPr>
            <p:txBody>
              <a:bodyPr wrap="none" lIns="0" tIns="0" rIns="0" bIns="0" rtlCol="0" anchor="t"/>
              <a:lstStyle/>
              <a:p>
                <a:pPr algn="l" latinLnBrk="1">
                  <a:lnSpc>
                    <a:spcPts val="3600"/>
                  </a:lnSpc>
                </a:pPr>
                <a:r>
                  <a:rPr lang="en-US" altLang="zh-CN" sz="1800" b="0" i="0" dirty="0">
                    <a:solidFill>
                      <a:srgbClr val="000000"/>
                    </a:solidFill>
                    <a:latin typeface="微软雅黑" pitchFamily="34" charset="0"/>
                    <a:ea typeface="微软雅黑" pitchFamily="34" charset="-122"/>
                    <a:cs typeface="微软雅黑" pitchFamily="34" charset="-120"/>
                  </a:rPr>
                  <a:t>【解析】从打</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点到打</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点的过程中，重物的重力势能变化量</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Δ</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m:rPr>
                            <m:sty m:val="p"/>
                          </m:rPr>
                          <a:rPr lang="en-US" altLang="zh-CN" sz="1800" b="0" i="0">
                            <a:solidFill>
                              <a:srgbClr val="000000"/>
                            </a:solidFill>
                            <a:latin typeface="Cambria Math" pitchFamily="34" charset="0"/>
                            <a:ea typeface="Cambria Math" pitchFamily="34" charset="-122"/>
                            <a:cs typeface="Cambria Math" pitchFamily="34" charset="-120"/>
                          </a:rPr>
                          <m:t>p</m:t>
                        </m:r>
                      </m:sub>
                    </m:sSub>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𝑚𝑔</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𝐵</m:t>
                        </m:r>
                      </m:sub>
                    </m:sSub>
                  </m:oMath>
                </a14:m>
                <a:r>
                  <a:rPr lang="en-US" altLang="zh-CN" sz="1800" b="0" i="0" dirty="0">
                    <a:solidFill>
                      <a:srgbClr val="000000"/>
                    </a:solidFill>
                    <a:latin typeface="微软雅黑" pitchFamily="34" charset="0"/>
                    <a:ea typeface="微软雅黑" pitchFamily="34" charset="-122"/>
                    <a:cs typeface="微软雅黑" pitchFamily="34" charset="-120"/>
                  </a:rPr>
                  <a:t>，打</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点时的速度大小</a:t>
                </a:r>
              </a:p>
              <a:p>
                <a:pPr latinLnBrk="1">
                  <a:lnSpc>
                    <a:spcPts val="3700"/>
                  </a:lnSpc>
                </a:pPr>
                <a14:m>
                  <m:oMath xmlns:m="http://schemas.openxmlformats.org/officeDocument/2006/math">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𝐵</m:t>
                        </m:r>
                      </m:sub>
                    </m:sSub>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h</m:t>
                            </m:r>
                          </m:e>
                          <m:sub>
                            <m:r>
                              <a:rPr lang="en-US" altLang="zh-CN" b="0" i="0">
                                <a:solidFill>
                                  <a:srgbClr val="000000"/>
                                </a:solidFill>
                                <a:latin typeface="Cambria Math" pitchFamily="34" charset="0"/>
                                <a:ea typeface="Cambria Math" pitchFamily="34" charset="-122"/>
                                <a:cs typeface="Cambria Math" pitchFamily="34" charset="-120"/>
                              </a:rPr>
                              <m:t>𝐶</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h</m:t>
                            </m:r>
                          </m:e>
                          <m:sub>
                            <m:r>
                              <a:rPr lang="en-US" altLang="zh-CN" b="0" i="0">
                                <a:solidFill>
                                  <a:srgbClr val="000000"/>
                                </a:solidFill>
                                <a:latin typeface="Cambria Math" pitchFamily="34" charset="0"/>
                                <a:ea typeface="Cambria Math" pitchFamily="34" charset="-122"/>
                                <a:cs typeface="Cambria Math" pitchFamily="34" charset="-120"/>
                              </a:rPr>
                              <m:t>𝐴</m:t>
                            </m:r>
                          </m:sub>
                        </m:sSub>
                      </m:num>
                      <m:den>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𝑇</m:t>
                        </m:r>
                      </m:den>
                    </m:f>
                  </m:oMath>
                </a14:m>
                <a:r>
                  <a:rPr lang="en-US" altLang="zh-CN" b="0" i="0" dirty="0">
                    <a:solidFill>
                      <a:srgbClr val="000000"/>
                    </a:solidFill>
                    <a:latin typeface="微软雅黑" pitchFamily="34" charset="0"/>
                    <a:ea typeface="微软雅黑" pitchFamily="34" charset="-122"/>
                    <a:cs typeface="微软雅黑" pitchFamily="34" charset="-120"/>
                  </a:rPr>
                  <a:t>，动能变化量</a:t>
                </a:r>
                <a14:m>
                  <m:oMath xmlns:m="http://schemas.openxmlformats.org/officeDocument/2006/math">
                    <m:r>
                      <m:rPr>
                        <m:sty m:val="p"/>
                      </m:rPr>
                      <a:rPr lang="en-US" altLang="zh-CN" b="0" i="0" smtClean="0">
                        <a:solidFill>
                          <a:srgbClr val="000000"/>
                        </a:solidFill>
                        <a:latin typeface="Cambria Math" pitchFamily="34" charset="0"/>
                        <a:ea typeface="Cambria Math" pitchFamily="34" charset="-122"/>
                        <a:cs typeface="Cambria Math" pitchFamily="34" charset="-120"/>
                      </a:rPr>
                      <m:t>Δ</m:t>
                    </m:r>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𝐸</m:t>
                        </m:r>
                      </m:e>
                      <m:sub>
                        <m:r>
                          <m:rPr>
                            <m:sty m:val="p"/>
                          </m:rPr>
                          <a:rPr lang="en-US" altLang="zh-CN" b="0" i="0">
                            <a:solidFill>
                              <a:srgbClr val="000000"/>
                            </a:solidFill>
                            <a:latin typeface="Cambria Math" pitchFamily="34" charset="0"/>
                            <a:ea typeface="Cambria Math" pitchFamily="34" charset="-122"/>
                            <a:cs typeface="Cambria Math" pitchFamily="34" charset="-120"/>
                          </a:rPr>
                          <m:t>k</m:t>
                        </m:r>
                      </m:sub>
                    </m:sSub>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smtClean="0">
                        <a:solidFill>
                          <a:srgbClr val="000000"/>
                        </a:solidFill>
                        <a:latin typeface="Cambria Math" pitchFamily="34" charset="0"/>
                        <a:ea typeface="Cambria Math" pitchFamily="34" charset="-122"/>
                        <a:cs typeface="Cambria Math" pitchFamily="34" charset="-120"/>
                      </a:rPr>
                      <m:t>𝑚</m:t>
                    </m:r>
                    <m:sSubSup>
                      <m:sSubSupPr>
                        <m:ctrlPr>
                          <a:rPr lang="en-US" altLang="zh-CN" b="0" i="1" smtClean="0">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𝐵</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smtClean="0">
                        <a:solidFill>
                          <a:srgbClr val="000000"/>
                        </a:solidFill>
                        <a:latin typeface="Cambria Math" pitchFamily="34" charset="0"/>
                        <a:ea typeface="Cambria Math" pitchFamily="34" charset="-122"/>
                        <a:cs typeface="Cambria Math" pitchFamily="34" charset="-120"/>
                      </a:rPr>
                      <m:t>𝑚</m:t>
                    </m:r>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h</m:t>
                                </m:r>
                              </m:e>
                              <m:sub>
                                <m:r>
                                  <a:rPr lang="en-US" altLang="zh-CN" b="0" i="0">
                                    <a:solidFill>
                                      <a:srgbClr val="000000"/>
                                    </a:solidFill>
                                    <a:latin typeface="Cambria Math" pitchFamily="34" charset="0"/>
                                    <a:ea typeface="Cambria Math" pitchFamily="34" charset="-122"/>
                                    <a:cs typeface="Cambria Math" pitchFamily="34" charset="-120"/>
                                  </a:rPr>
                                  <m:t>𝐶</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h</m:t>
                                </m:r>
                              </m:e>
                              <m:sub>
                                <m:r>
                                  <a:rPr lang="en-US" altLang="zh-CN" b="0" i="0">
                                    <a:solidFill>
                                      <a:srgbClr val="000000"/>
                                    </a:solidFill>
                                    <a:latin typeface="Cambria Math" pitchFamily="34" charset="0"/>
                                    <a:ea typeface="Cambria Math" pitchFamily="34" charset="-122"/>
                                    <a:cs typeface="Cambria Math" pitchFamily="34" charset="-120"/>
                                  </a:rPr>
                                  <m:t>𝐴</m:t>
                                </m:r>
                              </m:sub>
                            </m:sSub>
                          </m:num>
                          <m:den>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𝑇</m:t>
                            </m:r>
                          </m:den>
                        </m:f>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𝑚</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h</m:t>
                            </m:r>
                          </m:e>
                          <m:sub>
                            <m:r>
                              <a:rPr lang="en-US" altLang="zh-CN" b="0" i="0">
                                <a:solidFill>
                                  <a:srgbClr val="000000"/>
                                </a:solidFill>
                                <a:latin typeface="Cambria Math" pitchFamily="34" charset="0"/>
                                <a:ea typeface="Cambria Math" pitchFamily="34" charset="-122"/>
                                <a:cs typeface="Cambria Math" pitchFamily="34" charset="-120"/>
                              </a:rPr>
                              <m:t>𝐶</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h</m:t>
                            </m:r>
                          </m:e>
                          <m:sub>
                            <m:r>
                              <a:rPr lang="en-US" altLang="zh-CN" b="0" i="0">
                                <a:solidFill>
                                  <a:srgbClr val="000000"/>
                                </a:solidFill>
                                <a:latin typeface="Cambria Math" pitchFamily="34" charset="0"/>
                                <a:ea typeface="Cambria Math" pitchFamily="34" charset="-122"/>
                                <a:cs typeface="Cambria Math" pitchFamily="34" charset="-120"/>
                              </a:rPr>
                              <m:t>𝐴</m:t>
                            </m:r>
                          </m:sub>
                        </m:sSub>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num>
                      <m:den>
                        <m:r>
                          <a:rPr lang="en-US" altLang="zh-CN" b="0" i="0">
                            <a:solidFill>
                              <a:srgbClr val="000000"/>
                            </a:solidFill>
                            <a:latin typeface="Cambria Math" pitchFamily="34" charset="0"/>
                            <a:ea typeface="Cambria Math" pitchFamily="34" charset="-122"/>
                            <a:cs typeface="Cambria Math" pitchFamily="34" charset="-120"/>
                          </a:rPr>
                          <m:t>8</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𝑇</m:t>
                            </m:r>
                          </m:e>
                          <m:sup>
                            <m:r>
                              <a:rPr lang="en-US" altLang="zh-CN"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2" name="QB_6_AS.8_1#8f6121698?vop=1&amp;pid=999b4f976&amp;color=0,0,0&amp;vtp=1&amp;bbb=1&amp;hb=1">
                <a:extLst>
                  <a:ext uri="{FF2B5EF4-FFF2-40B4-BE49-F238E27FC236}">
                    <a16:creationId xmlns:a16="http://schemas.microsoft.com/office/drawing/2014/main" id="{5EDC3CD2-E463-D2F6-2D0C-A0BFDAC0D1BD}"/>
                  </a:ext>
                </a:extLst>
              </p:cNvPr>
              <p:cNvSpPr>
                <a:spLocks noRot="1" noChangeAspect="1" noMove="1" noResize="1" noEditPoints="1" noAdjustHandles="1" noChangeArrowheads="1" noChangeShapeType="1" noTextEdit="1"/>
              </p:cNvSpPr>
              <p:nvPr/>
            </p:nvSpPr>
            <p:spPr>
              <a:xfrm>
                <a:off x="832104" y="1512000"/>
                <a:ext cx="10533888" cy="916686"/>
              </a:xfrm>
              <a:prstGeom prst="rect">
                <a:avLst/>
              </a:prstGeom>
              <a:blipFill>
                <a:blip r:embed="rId2"/>
                <a:stretch>
                  <a:fillRect l="-1389" b="-9333"/>
                </a:stretch>
              </a:blipFill>
              <a:ln/>
            </p:spPr>
            <p:txBody>
              <a:bodyPr/>
              <a:lstStyle/>
              <a:p>
                <a:r>
                  <a:rPr lang="zh-CN" altLang="en-US">
                    <a:noFill/>
                  </a:rPr>
                  <a:t> </a:t>
                </a:r>
              </a:p>
            </p:txBody>
          </p:sp>
        </mc:Fallback>
      </mc:AlternateContent>
      <p:sp>
        <p:nvSpPr>
          <p:cNvPr id="3" name="QB_6_BD.9_1#e5c8c698a?vop=1&amp;pid=999b4f976&amp;color=0,0,0&amp;vtp=1&amp;bbb=1">
            <a:extLst>
              <a:ext uri="{FF2B5EF4-FFF2-40B4-BE49-F238E27FC236}">
                <a16:creationId xmlns:a16="http://schemas.microsoft.com/office/drawing/2014/main" id="{E63CDC38-10C4-1F09-8F57-052363506077}"/>
              </a:ext>
            </a:extLst>
          </p:cNvPr>
          <p:cNvSpPr/>
          <p:nvPr/>
        </p:nvSpPr>
        <p:spPr>
          <a:xfrm>
            <a:off x="832104" y="2432558"/>
            <a:ext cx="10533888" cy="568071"/>
          </a:xfrm>
          <a:prstGeom prst="rect">
            <a:avLst/>
          </a:prstGeom>
          <a:noFill/>
          <a:ln/>
        </p:spPr>
        <p:txBody>
          <a:bodyPr wrap="none" lIns="0" tIns="0" rIns="0" bIns="0" rtlCol="0" anchor="t"/>
          <a:lstStyle/>
          <a:p>
            <a:pPr algn="l" latinLnBrk="1">
              <a:lnSpc>
                <a:spcPts val="5300"/>
              </a:lnSpc>
            </a:pPr>
            <a:r>
              <a:rPr lang="en-US" altLang="zh-CN" sz="1800" b="0" i="0" dirty="0">
                <a:solidFill>
                  <a:srgbClr val="000000"/>
                </a:solidFill>
                <a:latin typeface="微软雅黑" pitchFamily="34" charset="0"/>
                <a:ea typeface="微软雅黑" pitchFamily="34" charset="-122"/>
                <a:cs typeface="微软雅黑" pitchFamily="34" charset="-120"/>
              </a:rPr>
              <a:t>（3）在误差允许范围内，</a:t>
            </a:r>
            <a:r>
              <a:rPr lang="en-US" altLang="zh-CN" sz="1800" b="0" i="0">
                <a:solidFill>
                  <a:srgbClr val="000000"/>
                </a:solidFill>
                <a:latin typeface="微软雅黑" pitchFamily="34" charset="0"/>
                <a:ea typeface="微软雅黑" pitchFamily="34" charset="-122"/>
                <a:cs typeface="微软雅黑" pitchFamily="34" charset="-120"/>
              </a:rPr>
              <a:t>当满足关系式</a:t>
            </a:r>
            <a:r>
              <a:rPr lang="en-US" altLang="zh-CN" sz="1800" i="0">
                <a:solidFill>
                  <a:srgbClr val="000000"/>
                </a:solidFill>
                <a:latin typeface="SimSun" pitchFamily="34" charset="0"/>
                <a:ea typeface="SimSun" pitchFamily="34" charset="-122"/>
                <a:cs typeface="SimSun" pitchFamily="34" charset="-120"/>
              </a:rPr>
              <a:t>_</a:t>
            </a:r>
            <a:r>
              <a:rPr kumimoji="0" lang="en-US" altLang="zh-CN" sz="2950" b="0" i="0" u="sng" strike="noStrike" kern="0" cap="none" spc="-99900" normalizeH="0" baseline="0" noProof="0">
                <a:ln>
                  <a:noFill/>
                </a:ln>
                <a:solidFill>
                  <a:srgbClr val="FF00FF"/>
                </a:solidFill>
                <a:effectLst/>
                <a:uLnTx/>
                <a:uFill>
                  <a:solidFill>
                    <a:srgbClr val="00A0AF"/>
                  </a:solidFill>
                </a:uFill>
                <a:latin typeface="SimSun" panose="02010600030101010101" pitchFamily="2" charset="-122"/>
                <a:ea typeface="微软雅黑" pitchFamily="34" charset="-122"/>
                <a:cs typeface="微软雅黑" pitchFamily="34" charset="-120"/>
              </a:rPr>
              <a:t> </a:t>
            </a:r>
            <a:r>
              <a:rPr lang="en-US" altLang="zh-CN" sz="1800" i="0" dirty="0">
                <a:solidFill>
                  <a:srgbClr val="000000"/>
                </a:solidFill>
                <a:latin typeface="SimSun" pitchFamily="34" charset="0"/>
                <a:ea typeface="SimSun" pitchFamily="34" charset="-122"/>
                <a:cs typeface="SimSun" pitchFamily="34" charset="-120"/>
              </a:rPr>
              <a:t>_____________</a:t>
            </a:r>
            <a:r>
              <a:rPr lang="en-US" altLang="zh-CN" sz="1800" b="0" i="0" dirty="0" err="1">
                <a:solidFill>
                  <a:srgbClr val="000000"/>
                </a:solidFill>
                <a:latin typeface="微软雅黑" pitchFamily="34" charset="0"/>
                <a:ea typeface="微软雅黑" pitchFamily="34" charset="-122"/>
                <a:cs typeface="微软雅黑" pitchFamily="34" charset="-120"/>
              </a:rPr>
              <a:t>时，可验证机械能守恒定律</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AlternateContent xmlns:mc="http://schemas.openxmlformats.org/markup-compatibility/2006">
        <mc:Choice xmlns:a14="http://schemas.microsoft.com/office/drawing/2010/main" Requires="a14">
          <p:sp>
            <p:nvSpPr>
              <p:cNvPr id="4" name="QB_6_AS.11_1#e5c8c698a?vop=1&amp;pid=999b4f976&amp;color=0,0,0&amp;vtp=1&amp;bbb=1">
                <a:extLst>
                  <a:ext uri="{FF2B5EF4-FFF2-40B4-BE49-F238E27FC236}">
                    <a16:creationId xmlns:a16="http://schemas.microsoft.com/office/drawing/2014/main" id="{D7C95A1D-8A88-EBB1-303E-223C8CA3FD81}"/>
                  </a:ext>
                </a:extLst>
              </p:cNvPr>
              <p:cNvSpPr/>
              <p:nvPr/>
            </p:nvSpPr>
            <p:spPr>
              <a:xfrm>
                <a:off x="832104" y="3002405"/>
                <a:ext cx="10632123" cy="459486"/>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【解析】在误差允许范围内，当</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𝑚𝑔</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smtClean="0">
                        <a:solidFill>
                          <a:srgbClr val="000000"/>
                        </a:solidFill>
                        <a:latin typeface="Cambria Math" pitchFamily="34" charset="0"/>
                        <a:ea typeface="Cambria Math" pitchFamily="34" charset="-122"/>
                        <a:cs typeface="Cambria Math" pitchFamily="34" charset="-120"/>
                      </a:rPr>
                      <m:t>𝑚</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800" b="0" i="0" dirty="0">
                    <a:solidFill>
                      <a:srgbClr val="000000"/>
                    </a:solidFill>
                    <a:latin typeface="微软雅黑" pitchFamily="34" charset="0"/>
                    <a:ea typeface="微软雅黑" pitchFamily="34" charset="-122"/>
                    <a:cs typeface="微软雅黑" pitchFamily="34" charset="-120"/>
                  </a:rPr>
                  <a:t>，即满足关系式</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𝑔</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𝐶</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𝐴</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8</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时，可验证机械能守恒定律.</a:t>
                </a:r>
                <a:endParaRPr lang="en-US" altLang="zh-CN" sz="1800" dirty="0">
                  <a:solidFill>
                    <a:srgbClr val="000000"/>
                  </a:solidFill>
                </a:endParaRPr>
              </a:p>
            </p:txBody>
          </p:sp>
        </mc:Choice>
        <mc:Fallback>
          <p:sp>
            <p:nvSpPr>
              <p:cNvPr id="4" name="QB_6_AS.11_1#e5c8c698a?vop=1&amp;pid=999b4f976&amp;color=0,0,0&amp;vtp=1&amp;bbb=1">
                <a:extLst>
                  <a:ext uri="{FF2B5EF4-FFF2-40B4-BE49-F238E27FC236}">
                    <a16:creationId xmlns:a16="http://schemas.microsoft.com/office/drawing/2014/main" id="{D7C95A1D-8A88-EBB1-303E-223C8CA3FD81}"/>
                  </a:ext>
                </a:extLst>
              </p:cNvPr>
              <p:cNvSpPr>
                <a:spLocks noRot="1" noChangeAspect="1" noMove="1" noResize="1" noEditPoints="1" noAdjustHandles="1" noChangeArrowheads="1" noChangeShapeType="1" noTextEdit="1"/>
              </p:cNvSpPr>
              <p:nvPr/>
            </p:nvSpPr>
            <p:spPr>
              <a:xfrm>
                <a:off x="832104" y="3002405"/>
                <a:ext cx="10632123" cy="459486"/>
              </a:xfrm>
              <a:prstGeom prst="rect">
                <a:avLst/>
              </a:prstGeom>
              <a:blipFill>
                <a:blip r:embed="rId3"/>
                <a:stretch>
                  <a:fillRect l="-1376" r="-516" b="-17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10_1#e5c8c698a.blank?vop=1&amp;pid=999b4f976&amp;color=0,0,0&amp;vpa=4&amp;vtp=1&amp;bbb=1">
                <a:extLst>
                  <a:ext uri="{FF2B5EF4-FFF2-40B4-BE49-F238E27FC236}">
                    <a16:creationId xmlns:a16="http://schemas.microsoft.com/office/drawing/2014/main" id="{E39B9AD9-EE93-8B8F-A611-47D8620FD294}"/>
                  </a:ext>
                </a:extLst>
              </p:cNvPr>
              <p:cNvSpPr/>
              <p:nvPr/>
            </p:nvSpPr>
            <p:spPr>
              <a:xfrm>
                <a:off x="4869116" y="2510535"/>
                <a:ext cx="1573721" cy="431800"/>
              </a:xfrm>
              <a:prstGeom prst="rect">
                <a:avLst/>
              </a:prstGeom>
              <a:noFill/>
              <a:ln/>
            </p:spPr>
            <p:txBody>
              <a:bodyPr wrap="none" lIns="0" tIns="0" rIns="0" bIns="0" rtlCol="0" anchor="t"/>
              <a:lstStyle/>
              <a:p>
                <a:pPr algn="ctr" latinLnBrk="1">
                  <a:lnSpc>
                    <a:spcPts val="3400"/>
                  </a:lnSpc>
                </a:pP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𝑔</m:t>
                    </m:r>
                    <m:sSub>
                      <m:sSub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h</m:t>
                        </m:r>
                      </m:e>
                      <m:sub>
                        <m:r>
                          <a:rPr lang="en-US" altLang="zh-CN" b="0" i="0">
                            <a:solidFill>
                              <a:srgbClr val="FF0000"/>
                            </a:solidFill>
                            <a:latin typeface="Cambria Math" pitchFamily="34" charset="0"/>
                            <a:ea typeface="Cambria Math" pitchFamily="34" charset="-122"/>
                            <a:cs typeface="Cambria Math" pitchFamily="34" charset="-120"/>
                          </a:rPr>
                          <m:t>𝐵</m:t>
                        </m:r>
                      </m:sub>
                    </m:sSub>
                    <m:r>
                      <a:rPr lang="en-US" altLang="zh-CN" b="0" i="0" smtClean="0">
                        <a:solidFill>
                          <a:srgbClr val="FF0000"/>
                        </a:solidFill>
                        <a:latin typeface="Cambria Math" pitchFamily="34" charset="0"/>
                        <a:ea typeface="Cambria Math" pitchFamily="34" charset="-122"/>
                        <a:cs typeface="Cambria Math" pitchFamily="34" charset="-120"/>
                      </a:rPr>
                      <m:t>=</m:t>
                    </m:r>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h</m:t>
                            </m:r>
                          </m:e>
                          <m:sub>
                            <m:r>
                              <a:rPr lang="en-US" altLang="zh-CN" b="0" i="0">
                                <a:solidFill>
                                  <a:srgbClr val="FF0000"/>
                                </a:solidFill>
                                <a:latin typeface="Cambria Math" pitchFamily="34" charset="0"/>
                                <a:ea typeface="Cambria Math" pitchFamily="34" charset="-122"/>
                                <a:cs typeface="Cambria Math" pitchFamily="34" charset="-120"/>
                              </a:rPr>
                              <m:t>𝐶</m:t>
                            </m:r>
                          </m:sub>
                        </m:sSub>
                        <m:r>
                          <a:rPr lang="en-US" altLang="zh-CN" b="0" i="0">
                            <a:solidFill>
                              <a:srgbClr val="FF0000"/>
                            </a:solidFill>
                            <a:latin typeface="Cambria Math" pitchFamily="34" charset="0"/>
                            <a:ea typeface="Cambria Math" pitchFamily="34" charset="-122"/>
                            <a:cs typeface="Cambria Math" pitchFamily="34" charset="-120"/>
                          </a:rPr>
                          <m:t>−</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h</m:t>
                            </m:r>
                          </m:e>
                          <m:sub>
                            <m:r>
                              <a:rPr lang="en-US" altLang="zh-CN" b="0" i="0">
                                <a:solidFill>
                                  <a:srgbClr val="FF0000"/>
                                </a:solidFill>
                                <a:latin typeface="Cambria Math" pitchFamily="34" charset="0"/>
                                <a:ea typeface="Cambria Math" pitchFamily="34" charset="-122"/>
                                <a:cs typeface="Cambria Math" pitchFamily="34" charset="-120"/>
                              </a:rPr>
                              <m:t>𝐴</m:t>
                            </m:r>
                          </m:sub>
                        </m:sSub>
                        <m:sSup>
                          <m:sSup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b="0" i="0">
                                <a:solidFill>
                                  <a:srgbClr val="FF0000"/>
                                </a:solidFill>
                                <a:latin typeface="Cambria Math" pitchFamily="34" charset="0"/>
                                <a:ea typeface="Cambria Math" pitchFamily="34" charset="-122"/>
                                <a:cs typeface="Cambria Math" pitchFamily="34" charset="-120"/>
                              </a:rPr>
                              <m:t>)</m:t>
                            </m:r>
                          </m:e>
                          <m:sup>
                            <m:r>
                              <a:rPr lang="en-US" altLang="zh-CN" b="0" i="0">
                                <a:solidFill>
                                  <a:srgbClr val="FF0000"/>
                                </a:solidFill>
                                <a:latin typeface="Cambria Math" pitchFamily="34" charset="0"/>
                                <a:ea typeface="Cambria Math" pitchFamily="34" charset="-122"/>
                                <a:cs typeface="Cambria Math" pitchFamily="34" charset="-120"/>
                              </a:rPr>
                              <m:t>2</m:t>
                            </m:r>
                          </m:sup>
                        </m:sSup>
                      </m:num>
                      <m:den>
                        <m:r>
                          <a:rPr lang="en-US" altLang="zh-CN" b="0" i="0">
                            <a:solidFill>
                              <a:srgbClr val="FF0000"/>
                            </a:solidFill>
                            <a:latin typeface="Cambria Math" pitchFamily="34" charset="0"/>
                            <a:ea typeface="Cambria Math" pitchFamily="34" charset="-122"/>
                            <a:cs typeface="Cambria Math" pitchFamily="34" charset="-120"/>
                          </a:rPr>
                          <m:t>8</m:t>
                        </m:r>
                        <m:sSup>
                          <m:sSup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b="0" i="0">
                                <a:solidFill>
                                  <a:srgbClr val="FF0000"/>
                                </a:solidFill>
                                <a:latin typeface="Cambria Math" pitchFamily="34" charset="0"/>
                                <a:ea typeface="Cambria Math" pitchFamily="34" charset="-122"/>
                                <a:cs typeface="Cambria Math" pitchFamily="34" charset="-120"/>
                              </a:rPr>
                              <m:t>𝑇</m:t>
                            </m:r>
                          </m:e>
                          <m:sup>
                            <m:r>
                              <a:rPr lang="en-US" altLang="zh-CN" b="0" i="0">
                                <a:solidFill>
                                  <a:srgbClr val="FF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B_6_AN.10_1#e5c8c698a.blank?vop=1&amp;pid=999b4f976&amp;color=0,0,0&amp;vpa=4&amp;vtp=1&amp;bbb=1">
                <a:extLst>
                  <a:ext uri="{FF2B5EF4-FFF2-40B4-BE49-F238E27FC236}">
                    <a16:creationId xmlns:a16="http://schemas.microsoft.com/office/drawing/2014/main" id="{E39B9AD9-EE93-8B8F-A611-47D8620FD294}"/>
                  </a:ext>
                </a:extLst>
              </p:cNvPr>
              <p:cNvSpPr>
                <a:spLocks noRot="1" noChangeAspect="1" noMove="1" noResize="1" noEditPoints="1" noAdjustHandles="1" noChangeArrowheads="1" noChangeShapeType="1" noTextEdit="1"/>
              </p:cNvSpPr>
              <p:nvPr/>
            </p:nvSpPr>
            <p:spPr>
              <a:xfrm>
                <a:off x="4869116" y="2510535"/>
                <a:ext cx="1573721" cy="431800"/>
              </a:xfrm>
              <a:prstGeom prst="rect">
                <a:avLst/>
              </a:prstGeom>
              <a:blipFill>
                <a:blip r:embed="rId4"/>
                <a:stretch>
                  <a:fillRect b="-1408"/>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21603044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 calcmode="lin" valueType="num">
                                      <p:cBhvr additive="base">
                                        <p:cTn id="2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5">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bg/>
                                          </p:spTgt>
                                        </p:tgtEl>
                                        <p:attrNameLst>
                                          <p:attrName>style.visibility</p:attrName>
                                        </p:attrNameLst>
                                      </p:cBhvr>
                                      <p:to>
                                        <p:strVal val="visible"/>
                                      </p:to>
                                    </p:set>
                                    <p:anim calcmode="lin" valueType="num">
                                      <p:cBhvr additive="base">
                                        <p:cTn id="3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4">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anim calcmode="lin" valueType="num">
                                      <p:cBhvr additive="base">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O_5_BD.12_1#80c8cea1b?vop=1&amp;pid=97e8396ef&amp;color=0,0,0&amp;vtp=1&amp;bt=1&amp;bbb=1"/>
          <p:cNvSpPr/>
          <p:nvPr/>
        </p:nvSpPr>
        <p:spPr>
          <a:xfrm>
            <a:off x="832104" y="1512000"/>
            <a:ext cx="10533888" cy="322580"/>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某实验小组用图甲所示的装置验证机械能守恒定律，实验操作如下：</a:t>
            </a:r>
            <a:endParaRPr lang="en-US" altLang="zh-CN" sz="1800" dirty="0"/>
          </a:p>
        </p:txBody>
      </p:sp>
      <p:pic>
        <p:nvPicPr>
          <p:cNvPr id="3" name="QO_5_BD.12_2#80c8cea1b?iti=3&amp;vop=1&amp;pid=97e8396e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385816" y="1964247"/>
            <a:ext cx="1417320" cy="14081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12_3#80c8cea1b?iti=3&amp;vop=1&amp;pid=97e8396ef&amp;color=0,0,0&amp;vtp=1"/>
          <p:cNvSpPr/>
          <p:nvPr/>
        </p:nvSpPr>
        <p:spPr>
          <a:xfrm>
            <a:off x="5953982" y="3499423"/>
            <a:ext cx="280987" cy="332740"/>
          </a:xfrm>
          <a:prstGeom prst="rect">
            <a:avLst/>
          </a:prstGeom>
          <a:noFill/>
          <a:ln/>
        </p:spPr>
        <p:txBody>
          <a:bodyPr wrap="square" lIns="0" tIns="0" rIns="0" bIns="0" rtlCol="0" anchor="t"/>
          <a:lstStyle/>
          <a:p>
            <a:pPr algn="ctr" latinLnBrk="1">
              <a:lnSpc>
                <a:spcPct val="133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pic>
        <p:nvPicPr>
          <p:cNvPr id="5" name="QO_5_BD.12_4#80c8cea1b?iti=4&amp;htil=3&amp;vop=1&amp;pid=97e8396ef&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467248" y="4723322"/>
            <a:ext cx="429768" cy="8869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5_BD.12_5#80c8cea1b?iti=4&amp;htil=3&amp;vop=1&amp;pid=97e8396ef&amp;color=0,0,0&amp;vtp=1"/>
          <p:cNvSpPr/>
          <p:nvPr/>
        </p:nvSpPr>
        <p:spPr>
          <a:xfrm>
            <a:off x="9541638" y="5721034"/>
            <a:ext cx="280988" cy="332740"/>
          </a:xfrm>
          <a:prstGeom prst="rect">
            <a:avLst/>
          </a:prstGeom>
          <a:noFill/>
          <a:ln/>
        </p:spPr>
        <p:txBody>
          <a:bodyPr wrap="square" lIns="0" tIns="0" rIns="0" bIns="0" rtlCol="0" anchor="t"/>
          <a:lstStyle/>
          <a:p>
            <a:pPr algn="ctr" latinLnBrk="1">
              <a:lnSpc>
                <a:spcPct val="133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p:sp>
        <p:nvSpPr>
          <p:cNvPr id="7" name="QO_5_BD.12_6#80c8cea1b?htil=3&amp;vop=1&amp;pid=97e8396ef&amp;color=0,0,0&amp;vtp=1&amp;bbb=1"/>
          <p:cNvSpPr/>
          <p:nvPr/>
        </p:nvSpPr>
        <p:spPr>
          <a:xfrm>
            <a:off x="827992" y="3885820"/>
            <a:ext cx="10536017" cy="325755"/>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①将表面平整的圆柱形重锤（如图乙）上表面吸在电磁铁上，把光电门安装在重锤正下方；</a:t>
            </a:r>
            <a:endParaRPr lang="en-US" altLang="zh-CN" sz="1800" dirty="0"/>
          </a:p>
        </p:txBody>
      </p:sp>
      <mc:AlternateContent xmlns:mc="http://schemas.openxmlformats.org/markup-compatibility/2006">
        <mc:Choice xmlns:a14="http://schemas.microsoft.com/office/drawing/2010/main" Requires="a14">
          <p:sp>
            <p:nvSpPr>
              <p:cNvPr id="8" name="QO_5_BD.12_7#80c8cea1b?htil=3&amp;vop=1&amp;pid=97e8396ef&amp;color=0,0,0&amp;vtp=1&amp;bbb=1"/>
              <p:cNvSpPr/>
              <p:nvPr/>
            </p:nvSpPr>
            <p:spPr>
              <a:xfrm>
                <a:off x="827992" y="4217862"/>
                <a:ext cx="10536017" cy="694055"/>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②调整并测量重锤上表面到光电门的竖直高度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远大于重锤的长度；</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③</a:t>
                </a:r>
                <a:r>
                  <a:rPr lang="en-US" altLang="zh-CN" sz="1800" b="0" i="0" dirty="0">
                    <a:solidFill>
                      <a:srgbClr val="000000"/>
                    </a:solidFill>
                    <a:latin typeface="微软雅黑" pitchFamily="34" charset="0"/>
                    <a:ea typeface="微软雅黑" pitchFamily="34" charset="-122"/>
                    <a:cs typeface="微软雅黑" pitchFamily="34" charset="-120"/>
                  </a:rPr>
                  <a:t>断开电源，重锤自由下落，读出重锤的遮光时间</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8" name="QO_5_BD.12_7#80c8cea1b?htil=3&amp;vop=1&amp;pid=97e8396ef&amp;color=0,0,0&amp;vtp=1&amp;bbb=1"/>
              <p:cNvSpPr>
                <a:spLocks noRot="1" noChangeAspect="1" noMove="1" noResize="1" noEditPoints="1" noAdjustHandles="1" noChangeArrowheads="1" noChangeShapeType="1" noTextEdit="1"/>
              </p:cNvSpPr>
              <p:nvPr/>
            </p:nvSpPr>
            <p:spPr>
              <a:xfrm>
                <a:off x="827992" y="4217862"/>
                <a:ext cx="10536017" cy="694055"/>
              </a:xfrm>
              <a:prstGeom prst="rect">
                <a:avLst/>
              </a:prstGeom>
              <a:blipFill>
                <a:blip r:embed="rId5"/>
                <a:stretch>
                  <a:fillRect l="-1389" t="-3509" b="-19298"/>
                </a:stretch>
              </a:blipFill>
              <a:ln/>
            </p:spPr>
            <p:txBody>
              <a:bodyPr/>
              <a:lstStyle/>
              <a:p>
                <a:r>
                  <a:rPr lang="zh-CN" altLang="en-US">
                    <a:noFill/>
                  </a:rPr>
                  <a:t> </a:t>
                </a:r>
              </a:p>
            </p:txBody>
          </p:sp>
        </mc:Fallback>
      </mc:AlternateContent>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3_1#eba289dab?vop=1&amp;pid=80c8cea1b&amp;color=0,0,0&amp;vtp=1&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（1）重力加速度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已知，为了验证机械能守恒定律</a:t>
                </a:r>
                <a:r>
                  <a:rPr lang="en-US" altLang="zh-CN" sz="1800" b="0" i="0">
                    <a:solidFill>
                      <a:srgbClr val="000000"/>
                    </a:solidFill>
                    <a:latin typeface="微软雅黑" pitchFamily="34" charset="0"/>
                    <a:ea typeface="微软雅黑" pitchFamily="34" charset="-122"/>
                    <a:cs typeface="微软雅黑" pitchFamily="34" charset="-120"/>
                  </a:rPr>
                  <a:t>，还需要测量的物理量有</a:t>
                </a:r>
                <a:r>
                  <a:rPr lang="en-US" altLang="zh-CN" sz="1800" i="0">
                    <a:solidFill>
                      <a:srgbClr val="000000"/>
                    </a:solidFill>
                    <a:latin typeface="SimSun" pitchFamily="34" charset="0"/>
                    <a:ea typeface="SimSun" pitchFamily="34" charset="-122"/>
                    <a:cs typeface="SimSun" pitchFamily="34" charset="-120"/>
                  </a:rPr>
                  <a:t>___</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6_BD.13_1#eba289dab?vop=1&amp;pid=80c8cea1b&amp;color=0,0,0&amp;vtp=1&amp;bt=1&amp;bbb=1"/>
              <p:cNvSpPr>
                <a:spLocks noRot="1" noChangeAspect="1" noMove="1" noResize="1" noEditPoints="1" noAdjustHandles="1" noChangeArrowheads="1" noChangeShapeType="1" noTextEdit="1"/>
              </p:cNvSpPr>
              <p:nvPr/>
            </p:nvSpPr>
            <p:spPr>
              <a:xfrm>
                <a:off x="832104" y="1508760"/>
                <a:ext cx="10533888" cy="360680"/>
              </a:xfrm>
              <a:prstGeom prst="rect">
                <a:avLst/>
              </a:prstGeom>
              <a:blipFill>
                <a:blip r:embed="rId3"/>
                <a:stretch>
                  <a:fillRect l="-1389" t="-3390" b="-38983"/>
                </a:stretch>
              </a:blipFill>
              <a:ln/>
            </p:spPr>
            <p:txBody>
              <a:bodyPr/>
              <a:lstStyle/>
              <a:p>
                <a:r>
                  <a:rPr lang="zh-CN" altLang="en-US">
                    <a:noFill/>
                  </a:rPr>
                  <a:t> </a:t>
                </a:r>
              </a:p>
            </p:txBody>
          </p:sp>
        </mc:Fallback>
      </mc:AlternateContent>
      <p:sp>
        <p:nvSpPr>
          <p:cNvPr id="3" name="QC_6_AN.14_1#eba289dab.blank?vop=1&amp;pid=80c8cea1b&amp;color=0,0,0&amp;vpa=5&amp;vtp=1"/>
          <p:cNvSpPr/>
          <p:nvPr/>
        </p:nvSpPr>
        <p:spPr>
          <a:xfrm>
            <a:off x="8404447" y="146685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mc:AlternateContent xmlns:mc="http://schemas.openxmlformats.org/markup-compatibility/2006">
        <mc:Choice xmlns:a14="http://schemas.microsoft.com/office/drawing/2010/main" Requires="a14">
          <p:sp>
            <p:nvSpPr>
              <p:cNvPr id="4" name="QC_6_BD.13_2#eba289dab.choices?vop=1&amp;pid=80c8cea1b&amp;color=0,0,0&amp;vtp=1&amp;bbb=1"/>
              <p:cNvSpPr/>
              <p:nvPr/>
            </p:nvSpPr>
            <p:spPr>
              <a:xfrm>
                <a:off x="832104" y="1917763"/>
                <a:ext cx="10533888" cy="356235"/>
              </a:xfrm>
              <a:prstGeom prst="rect">
                <a:avLst/>
              </a:prstGeom>
              <a:noFill/>
              <a:ln/>
            </p:spPr>
            <p:txBody>
              <a:bodyPr wrap="none" lIns="0" tIns="0" rIns="0" bIns="0" rtlCol="0" anchor="t"/>
              <a:lstStyle/>
              <a:p>
                <a:pPr latinLnBrk="1">
                  <a:lnSpc>
                    <a:spcPts val="3200"/>
                  </a:lnSpc>
                  <a:tabLst>
                    <a:tab pos="3181096" algn="l"/>
                    <a:tab pos="7517893"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重锤的长度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重锤从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下落到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重锤的质量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6_BD.13_2#eba289dab.choices?vop=1&amp;pid=80c8cea1b&amp;color=0,0,0&amp;vtp=1&amp;bbb=1"/>
              <p:cNvSpPr>
                <a:spLocks noRot="1" noChangeAspect="1" noMove="1" noResize="1" noEditPoints="1" noAdjustHandles="1" noChangeArrowheads="1" noChangeShapeType="1" noTextEdit="1"/>
              </p:cNvSpPr>
              <p:nvPr/>
            </p:nvSpPr>
            <p:spPr>
              <a:xfrm>
                <a:off x="832104" y="1917763"/>
                <a:ext cx="10533888" cy="356235"/>
              </a:xfrm>
              <a:prstGeom prst="rect">
                <a:avLst/>
              </a:prstGeom>
              <a:blipFill>
                <a:blip r:embed="rId4"/>
                <a:stretch>
                  <a:fillRect l="-1389" b="-413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AS.15_1#eba289dab?vop=1&amp;pid=80c8cea1b&amp;color=0,0,0&amp;vtp=1&amp;bbb=1&amp;hb=1"/>
              <p:cNvSpPr/>
              <p:nvPr/>
            </p:nvSpPr>
            <p:spPr>
              <a:xfrm>
                <a:off x="832104" y="2278380"/>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【解析】重锤下落高度已知，还要知道重锤通过光电门时的速度，因此需要测量重锤的长度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800" b="0" i="0" dirty="0">
                    <a:solidFill>
                      <a:srgbClr val="000000"/>
                    </a:solidFill>
                    <a:latin typeface="微软雅黑" pitchFamily="34" charset="0"/>
                    <a:ea typeface="微软雅黑" pitchFamily="34" charset="-122"/>
                    <a:cs typeface="微软雅黑" pitchFamily="34" charset="-120"/>
                  </a:rPr>
                  <a:t>，结合</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求</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得重锤通过光电门时的速度</a:t>
                </a:r>
                <a:r>
                  <a:rPr lang="en-US" altLang="zh-CN" sz="1800" b="0" i="0" dirty="0">
                    <a:solidFill>
                      <a:srgbClr val="000000"/>
                    </a:solidFill>
                    <a:latin typeface="微软雅黑" pitchFamily="34" charset="0"/>
                    <a:ea typeface="微软雅黑" pitchFamily="34" charset="-122"/>
                    <a:cs typeface="微软雅黑" pitchFamily="34" charset="-120"/>
                  </a:rPr>
                  <a:t>，故A正确；不需要测量重锤从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下落到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，故B错误</a:t>
                </a:r>
                <a:r>
                  <a:rPr lang="en-US" altLang="zh-CN" sz="1800" b="0" i="0">
                    <a:solidFill>
                      <a:srgbClr val="000000"/>
                    </a:solidFill>
                    <a:latin typeface="微软雅黑" pitchFamily="34" charset="0"/>
                    <a:ea typeface="微软雅黑" pitchFamily="34" charset="-122"/>
                    <a:cs typeface="微软雅黑" pitchFamily="34" charset="-120"/>
                  </a:rPr>
                  <a:t>；实验要验证的关</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系式中质量</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𝑚</m:t>
                    </m:r>
                  </m:oMath>
                </a14:m>
                <a:r>
                  <a:rPr lang="en-US" altLang="zh-CN" b="0" i="0" dirty="0">
                    <a:solidFill>
                      <a:srgbClr val="000000"/>
                    </a:solidFill>
                    <a:latin typeface="微软雅黑" pitchFamily="34" charset="0"/>
                    <a:ea typeface="微软雅黑" pitchFamily="34" charset="-122"/>
                    <a:cs typeface="微软雅黑" pitchFamily="34" charset="-120"/>
                  </a:rPr>
                  <a:t>可约去，不需要测量重锤的质量</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，故C错误.</a:t>
                </a:r>
                <a:endParaRPr lang="en-US" altLang="zh-CN" dirty="0"/>
              </a:p>
            </p:txBody>
          </p:sp>
        </mc:Choice>
        <mc:Fallback>
          <p:sp>
            <p:nvSpPr>
              <p:cNvPr id="5" name="QC_6_AS.15_1#eba289dab?vop=1&amp;pid=80c8cea1b&amp;color=0,0,0&amp;vtp=1&amp;bbb=1&amp;hb=1"/>
              <p:cNvSpPr>
                <a:spLocks noRot="1" noChangeAspect="1" noMove="1" noResize="1" noEditPoints="1" noAdjustHandles="1" noChangeArrowheads="1" noChangeShapeType="1" noTextEdit="1"/>
              </p:cNvSpPr>
              <p:nvPr/>
            </p:nvSpPr>
            <p:spPr>
              <a:xfrm>
                <a:off x="832104" y="2278380"/>
                <a:ext cx="10533888" cy="1192530"/>
              </a:xfrm>
              <a:prstGeom prst="rect">
                <a:avLst/>
              </a:prstGeom>
              <a:blipFill>
                <a:blip r:embed="rId5"/>
                <a:stretch>
                  <a:fillRect l="-1389" r="-1505"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6_1#69303bc0f?vop=1&amp;pid=80c8cea1b&amp;color=0,0,0&amp;vtp=1&amp;bt=1&amp;bbb=1&amp;hb=1"/>
              <p:cNvSpPr/>
              <p:nvPr/>
            </p:nvSpPr>
            <p:spPr>
              <a:xfrm>
                <a:off x="832104" y="1527049"/>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（2）重锤通过光电门的瞬时速度</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𝑣</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i="0">
                    <a:solidFill>
                      <a:srgbClr val="000000"/>
                    </a:solidFill>
                    <a:latin typeface="SimSun" pitchFamily="34" charset="0"/>
                    <a:ea typeface="SimSun" pitchFamily="34" charset="-122"/>
                    <a:cs typeface="SimSun" pitchFamily="34" charset="-120"/>
                  </a:rPr>
                  <a:t>_</a:t>
                </a:r>
                <a:r>
                  <a:rPr lang="en-US" altLang="zh-CN" sz="1800" i="0" dirty="0">
                    <a:solidFill>
                      <a:srgbClr val="000000"/>
                    </a:solidFill>
                    <a:latin typeface="SimSun" pitchFamily="34" charset="0"/>
                    <a:ea typeface="SimSun" pitchFamily="34" charset="-122"/>
                    <a:cs typeface="SimSun" pitchFamily="34" charset="-120"/>
                  </a:rPr>
                  <a:t>__</a:t>
                </a:r>
                <a:r>
                  <a:rPr lang="en-US" altLang="zh-CN" sz="1800" b="0" i="0" dirty="0">
                    <a:solidFill>
                      <a:srgbClr val="000000"/>
                    </a:solidFill>
                    <a:latin typeface="微软雅黑" pitchFamily="34" charset="0"/>
                    <a:ea typeface="微软雅黑" pitchFamily="34" charset="-122"/>
                    <a:cs typeface="微软雅黑" pitchFamily="34" charset="-120"/>
                  </a:rPr>
                  <a:t>（用题中所给的物理量符号表示）；</a:t>
                </a:r>
                <a:endParaRPr lang="en-US" altLang="zh-CN" sz="1800" dirty="0">
                  <a:solidFill>
                    <a:srgbClr val="000000"/>
                  </a:solidFill>
                </a:endParaRP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改</a:t>
                </a:r>
                <a:r>
                  <a:rPr lang="en-US" altLang="zh-CN" sz="1800" b="0" i="0">
                    <a:solidFill>
                      <a:srgbClr val="000000"/>
                    </a:solidFill>
                    <a:latin typeface="微软雅黑" pitchFamily="34" charset="0"/>
                    <a:ea typeface="微软雅黑" pitchFamily="34" charset="-122"/>
                    <a:cs typeface="微软雅黑" pitchFamily="34" charset="-120"/>
                  </a:rPr>
                  <a:t>变</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，多次重复实验.把实验测量的</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和计算出的</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err="1">
                    <a:solidFill>
                      <a:srgbClr val="000000"/>
                    </a:solidFill>
                    <a:latin typeface="微软雅黑" pitchFamily="34" charset="0"/>
                    <a:ea typeface="微软雅黑" pitchFamily="34" charset="-122"/>
                    <a:cs typeface="微软雅黑" pitchFamily="34" charset="-120"/>
                  </a:rPr>
                  <a:t>记入表格.根据表格数据在图丙所给的坐标系中描点</a:t>
                </a:r>
                <a:r>
                  <a:rPr lang="en-US" altLang="zh-CN" sz="1800" b="0" i="0" dirty="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dirty="0" err="1">
                    <a:solidFill>
                      <a:srgbClr val="000000"/>
                    </a:solidFill>
                    <a:latin typeface="微软雅黑" pitchFamily="34" charset="0"/>
                    <a:ea typeface="微软雅黑" pitchFamily="34" charset="-122"/>
                    <a:cs typeface="微软雅黑" pitchFamily="34" charset="-120"/>
                  </a:rPr>
                  <a:t>并绘出拟合图线</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2" name="QB_6_BD.16_1#69303bc0f?vop=1&amp;pid=80c8cea1b&amp;color=0,0,0&amp;vtp=1&amp;bt=1&amp;bbb=1&amp;hb=1"/>
              <p:cNvSpPr>
                <a:spLocks noRot="1" noChangeAspect="1" noMove="1" noResize="1" noEditPoints="1" noAdjustHandles="1" noChangeArrowheads="1" noChangeShapeType="1" noTextEdit="1"/>
              </p:cNvSpPr>
              <p:nvPr/>
            </p:nvSpPr>
            <p:spPr>
              <a:xfrm>
                <a:off x="832104" y="1527049"/>
                <a:ext cx="10533888" cy="1192530"/>
              </a:xfrm>
              <a:prstGeom prst="rect">
                <a:avLst/>
              </a:prstGeom>
              <a:blipFill>
                <a:blip r:embed="rId3"/>
                <a:stretch>
                  <a:fillRect l="-1389" r="-637" b="-1179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17_1#69303bc0f.blank?vop=1&amp;pid=80c8cea1b&amp;color=0,0,0&amp;vpa=6&amp;vtp=1&amp;bbb=1&amp;rh=31.11"/>
              <p:cNvSpPr/>
              <p:nvPr/>
            </p:nvSpPr>
            <p:spPr>
              <a:xfrm>
                <a:off x="4548760" y="1444625"/>
                <a:ext cx="306070" cy="395097"/>
              </a:xfrm>
              <a:prstGeom prst="rect">
                <a:avLst/>
              </a:prstGeom>
              <a:noFill/>
              <a:ln/>
            </p:spPr>
            <p:txBody>
              <a:bodyPr wrap="none" lIns="0" tIns="0" rIns="0" bIns="0" rtlCol="0" anchor="t"/>
              <a:lstStyle/>
              <a:p>
                <a:pPr algn="ctr" latinLnBrk="1">
                  <a:lnSpc>
                    <a:spcPts val="3200"/>
                  </a:lnSpc>
                </a:pPr>
                <a14:m>
                  <m:oMath xmlns:m="http://schemas.openxmlformats.org/officeDocument/2006/math">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𝑑</m:t>
                        </m:r>
                      </m:num>
                      <m:den>
                        <m:r>
                          <m:rPr>
                            <m:sty m:val="p"/>
                          </m:rPr>
                          <a:rPr lang="en-US" altLang="zh-CN" b="0" i="0">
                            <a:solidFill>
                              <a:srgbClr val="FF0000"/>
                            </a:solidFill>
                            <a:latin typeface="Cambria Math" pitchFamily="34" charset="0"/>
                            <a:ea typeface="Cambria Math" pitchFamily="34" charset="-122"/>
                            <a:cs typeface="Cambria Math" pitchFamily="34" charset="-120"/>
                          </a:rPr>
                          <m:t>Δ</m:t>
                        </m:r>
                        <m:r>
                          <a:rPr lang="en-US" altLang="zh-CN" b="0" i="0">
                            <a:solidFill>
                              <a:srgbClr val="FF0000"/>
                            </a:solidFill>
                            <a:latin typeface="Cambria Math" pitchFamily="34" charset="0"/>
                            <a:ea typeface="Cambria Math" pitchFamily="34" charset="-122"/>
                            <a:cs typeface="Cambria Math" pitchFamily="34" charset="-120"/>
                          </a:rPr>
                          <m:t>𝑡</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B_6_AN.17_1#69303bc0f.blank?vop=1&amp;pid=80c8cea1b&amp;color=0,0,0&amp;vpa=6&amp;vtp=1&amp;bbb=1&amp;rh=31.11"/>
              <p:cNvSpPr>
                <a:spLocks noRot="1" noChangeAspect="1" noMove="1" noResize="1" noEditPoints="1" noAdjustHandles="1" noChangeArrowheads="1" noChangeShapeType="1" noTextEdit="1"/>
              </p:cNvSpPr>
              <p:nvPr/>
            </p:nvSpPr>
            <p:spPr>
              <a:xfrm>
                <a:off x="4548760" y="1444625"/>
                <a:ext cx="306070" cy="395097"/>
              </a:xfrm>
              <a:prstGeom prst="rect">
                <a:avLst/>
              </a:prstGeom>
              <a:blipFill>
                <a:blip r:embed="rId4"/>
                <a:stretch>
                  <a:fillRect b="-16923"/>
                </a:stretch>
              </a:blipFill>
              <a:ln/>
            </p:spPr>
            <p:txBody>
              <a:bodyPr/>
              <a:lstStyle/>
              <a:p>
                <a:r>
                  <a:rPr lang="zh-CN" altLang="en-US">
                    <a:noFill/>
                  </a:rPr>
                  <a:t> </a:t>
                </a:r>
              </a:p>
            </p:txBody>
          </p:sp>
        </mc:Fallback>
      </mc:AlternateContent>
      <p:pic>
        <p:nvPicPr>
          <p:cNvPr id="4" name="QB_6_BD.16_2#69303bc0f?iti=5&amp;vop=1&amp;pid=80c8cea1b&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4754880" y="2854960"/>
            <a:ext cx="2679192" cy="17739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6_BD.16_3#69303bc0f?iti=5&amp;vop=1&amp;pid=80c8cea1b&amp;color=0,0,0&amp;vtp=1"/>
          <p:cNvSpPr/>
          <p:nvPr/>
        </p:nvSpPr>
        <p:spPr>
          <a:xfrm>
            <a:off x="5953982" y="4755896"/>
            <a:ext cx="280988" cy="367665"/>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丙</a:t>
            </a:r>
            <a:endParaRPr lang="en-US" altLang="zh-CN" sz="1800" dirty="0">
              <a:solidFill>
                <a:srgbClr val="0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1202</Words>
  <Application>Microsoft Office PowerPoint</Application>
  <PresentationFormat>宽屏</PresentationFormat>
  <Paragraphs>192</Paragraphs>
  <Slides>24</Slides>
  <Notes>18</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24</vt:i4>
      </vt:variant>
    </vt:vector>
  </HeadingPairs>
  <TitlesOfParts>
    <vt:vector size="31"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2025-10-29T06:54:36Z</dcterms:created>
  <dcterms:modified xsi:type="dcterms:W3CDTF">2025-10-29T06:57:12Z</dcterms:modified>
  <cp:category/>
  <cp:contentStatus/>
</cp:coreProperties>
</file>